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709" r:id="rId1"/>
  </p:sldMasterIdLst>
  <p:notesMasterIdLst>
    <p:notesMasterId r:id="rId158"/>
  </p:notesMasterIdLst>
  <p:handoutMasterIdLst>
    <p:handoutMasterId r:id="rId159"/>
  </p:handoutMasterIdLst>
  <p:sldIdLst>
    <p:sldId id="287" r:id="rId2"/>
    <p:sldId id="304" r:id="rId3"/>
    <p:sldId id="453" r:id="rId4"/>
    <p:sldId id="324" r:id="rId5"/>
    <p:sldId id="335" r:id="rId6"/>
    <p:sldId id="311" r:id="rId7"/>
    <p:sldId id="339" r:id="rId8"/>
    <p:sldId id="338" r:id="rId9"/>
    <p:sldId id="340" r:id="rId10"/>
    <p:sldId id="336" r:id="rId11"/>
    <p:sldId id="341" r:id="rId12"/>
    <p:sldId id="350" r:id="rId13"/>
    <p:sldId id="351" r:id="rId14"/>
    <p:sldId id="352" r:id="rId15"/>
    <p:sldId id="353" r:id="rId16"/>
    <p:sldId id="354" r:id="rId17"/>
    <p:sldId id="355" r:id="rId18"/>
    <p:sldId id="349" r:id="rId19"/>
    <p:sldId id="356" r:id="rId20"/>
    <p:sldId id="357" r:id="rId21"/>
    <p:sldId id="358" r:id="rId22"/>
    <p:sldId id="359" r:id="rId23"/>
    <p:sldId id="360" r:id="rId24"/>
    <p:sldId id="361" r:id="rId25"/>
    <p:sldId id="379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  <p:sldId id="421" r:id="rId85"/>
    <p:sldId id="422" r:id="rId86"/>
    <p:sldId id="423" r:id="rId87"/>
    <p:sldId id="424" r:id="rId88"/>
    <p:sldId id="425" r:id="rId89"/>
    <p:sldId id="426" r:id="rId90"/>
    <p:sldId id="427" r:id="rId91"/>
    <p:sldId id="428" r:id="rId92"/>
    <p:sldId id="429" r:id="rId93"/>
    <p:sldId id="430" r:id="rId94"/>
    <p:sldId id="431" r:id="rId95"/>
    <p:sldId id="432" r:id="rId96"/>
    <p:sldId id="433" r:id="rId97"/>
    <p:sldId id="434" r:id="rId98"/>
    <p:sldId id="435" r:id="rId99"/>
    <p:sldId id="436" r:id="rId100"/>
    <p:sldId id="437" r:id="rId101"/>
    <p:sldId id="438" r:id="rId102"/>
    <p:sldId id="439" r:id="rId103"/>
    <p:sldId id="440" r:id="rId104"/>
    <p:sldId id="441" r:id="rId105"/>
    <p:sldId id="442" r:id="rId106"/>
    <p:sldId id="443" r:id="rId107"/>
    <p:sldId id="444" r:id="rId108"/>
    <p:sldId id="445" r:id="rId109"/>
    <p:sldId id="446" r:id="rId110"/>
    <p:sldId id="447" r:id="rId111"/>
    <p:sldId id="448" r:id="rId112"/>
    <p:sldId id="449" r:id="rId113"/>
    <p:sldId id="450" r:id="rId114"/>
    <p:sldId id="451" r:id="rId115"/>
    <p:sldId id="452" r:id="rId116"/>
    <p:sldId id="454" r:id="rId117"/>
    <p:sldId id="482" r:id="rId118"/>
    <p:sldId id="455" r:id="rId119"/>
    <p:sldId id="457" r:id="rId120"/>
    <p:sldId id="459" r:id="rId121"/>
    <p:sldId id="460" r:id="rId122"/>
    <p:sldId id="461" r:id="rId123"/>
    <p:sldId id="462" r:id="rId124"/>
    <p:sldId id="463" r:id="rId125"/>
    <p:sldId id="464" r:id="rId126"/>
    <p:sldId id="458" r:id="rId127"/>
    <p:sldId id="465" r:id="rId128"/>
    <p:sldId id="466" r:id="rId129"/>
    <p:sldId id="467" r:id="rId130"/>
    <p:sldId id="468" r:id="rId131"/>
    <p:sldId id="469" r:id="rId132"/>
    <p:sldId id="470" r:id="rId133"/>
    <p:sldId id="471" r:id="rId134"/>
    <p:sldId id="472" r:id="rId135"/>
    <p:sldId id="473" r:id="rId136"/>
    <p:sldId id="474" r:id="rId137"/>
    <p:sldId id="475" r:id="rId138"/>
    <p:sldId id="476" r:id="rId139"/>
    <p:sldId id="477" r:id="rId140"/>
    <p:sldId id="479" r:id="rId141"/>
    <p:sldId id="478" r:id="rId142"/>
    <p:sldId id="480" r:id="rId143"/>
    <p:sldId id="481" r:id="rId144"/>
    <p:sldId id="483" r:id="rId145"/>
    <p:sldId id="484" r:id="rId146"/>
    <p:sldId id="485" r:id="rId147"/>
    <p:sldId id="488" r:id="rId148"/>
    <p:sldId id="489" r:id="rId149"/>
    <p:sldId id="492" r:id="rId150"/>
    <p:sldId id="490" r:id="rId151"/>
    <p:sldId id="491" r:id="rId152"/>
    <p:sldId id="493" r:id="rId153"/>
    <p:sldId id="494" r:id="rId154"/>
    <p:sldId id="495" r:id="rId155"/>
    <p:sldId id="496" r:id="rId156"/>
    <p:sldId id="283" r:id="rId157"/>
  </p:sldIdLst>
  <p:sldSz cx="9144000" cy="6858000" type="screen4x3"/>
  <p:notesSz cx="6858000" cy="9144000"/>
  <p:embeddedFontLst>
    <p:embeddedFont>
      <p:font typeface="Tele-GroteskNor" pitchFamily="2" charset="0"/>
      <p:regular r:id="rId160"/>
    </p:embeddedFont>
    <p:embeddedFont>
      <p:font typeface="Tele-GroteskFet" pitchFamily="2" charset="0"/>
      <p:bold r:id="rId161"/>
    </p:embeddedFont>
    <p:embeddedFont>
      <p:font typeface="TeleGrotesk Headline Ultra" pitchFamily="2" charset="0"/>
      <p:bold r:id="rId162"/>
    </p:embeddedFont>
    <p:embeddedFont>
      <p:font typeface="Arial Narrow" panose="020B0606020202030204" pitchFamily="34" charset="0"/>
      <p:regular r:id="rId163"/>
      <p:bold r:id="rId164"/>
      <p:italic r:id="rId165"/>
      <p:boldItalic r:id="rId166"/>
    </p:embeddedFont>
    <p:embeddedFont>
      <p:font typeface="Tele-GroteskUlt" pitchFamily="2" charset="0"/>
      <p:bold r:id="rId167"/>
    </p:embeddedFont>
    <p:embeddedFont>
      <p:font typeface="Tele-GroteskNCNor" panose="020B0604020202020204" charset="0"/>
      <p:regular r:id="rId168"/>
    </p:embeddedFont>
    <p:embeddedFont>
      <p:font typeface="Wingdings 2" panose="05020102010507070707" pitchFamily="18" charset="2"/>
      <p:regular r:id="rId169"/>
    </p:embeddedFont>
    <p:embeddedFont>
      <p:font typeface="TeleGrotesk Headline" pitchFamily="2" charset="0"/>
      <p:regular r:id="rId170"/>
    </p:embeddedFont>
    <p:embeddedFont>
      <p:font typeface="Arial Unicode MS" panose="020B0604020202020204" pitchFamily="34" charset="-128"/>
      <p:regular r:id="rId171"/>
    </p:embeddedFont>
  </p:embeddedFontLst>
  <p:custDataLst>
    <p:tags r:id="rId172"/>
  </p:custDataLst>
  <p:defaultTextStyle>
    <a:defPPr>
      <a:defRPr lang="de-DE"/>
    </a:defPPr>
    <a:lvl1pPr marL="0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249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4995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7492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9989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1248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87C607-AA5E-42DE-9F78-FAB5028A458C}">
          <p14:sldIdLst>
            <p14:sldId id="287"/>
            <p14:sldId id="304"/>
            <p14:sldId id="453"/>
            <p14:sldId id="324"/>
            <p14:sldId id="335"/>
            <p14:sldId id="311"/>
            <p14:sldId id="339"/>
            <p14:sldId id="338"/>
            <p14:sldId id="340"/>
            <p14:sldId id="336"/>
            <p14:sldId id="341"/>
            <p14:sldId id="350"/>
            <p14:sldId id="351"/>
            <p14:sldId id="352"/>
            <p14:sldId id="353"/>
            <p14:sldId id="354"/>
            <p14:sldId id="355"/>
            <p14:sldId id="349"/>
            <p14:sldId id="356"/>
            <p14:sldId id="357"/>
            <p14:sldId id="358"/>
            <p14:sldId id="359"/>
            <p14:sldId id="360"/>
            <p14:sldId id="361"/>
            <p14:sldId id="379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82"/>
            <p14:sldId id="455"/>
            <p14:sldId id="457"/>
            <p14:sldId id="459"/>
            <p14:sldId id="460"/>
            <p14:sldId id="461"/>
            <p14:sldId id="462"/>
            <p14:sldId id="463"/>
            <p14:sldId id="464"/>
            <p14:sldId id="458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9"/>
            <p14:sldId id="478"/>
            <p14:sldId id="480"/>
            <p14:sldId id="481"/>
            <p14:sldId id="483"/>
            <p14:sldId id="484"/>
            <p14:sldId id="485"/>
            <p14:sldId id="488"/>
            <p14:sldId id="489"/>
            <p14:sldId id="492"/>
            <p14:sldId id="490"/>
            <p14:sldId id="491"/>
            <p14:sldId id="493"/>
            <p14:sldId id="494"/>
            <p14:sldId id="495"/>
            <p14:sldId id="496"/>
            <p14:sldId id="283"/>
          </p14:sldIdLst>
        </p14:section>
      </p14:sectionLst>
    </p:ext>
    <p:ext uri="{EFAFB233-063F-42B5-8137-9DF3F51BA10A}">
      <p15:sldGuideLst xmlns="" xmlns:p15="http://schemas.microsoft.com/office/powerpoint/2012/main">
        <p15:guide id="8" orient="horz" pos="2382" userDrawn="1">
          <p15:clr>
            <a:srgbClr val="A4A3A4"/>
          </p15:clr>
        </p15:guide>
        <p15:guide id="17" pos="227" userDrawn="1">
          <p15:clr>
            <a:srgbClr val="A4A3A4"/>
          </p15:clr>
        </p15:guide>
        <p15:guide id="23" orient="horz" pos="226">
          <p15:clr>
            <a:srgbClr val="A4A3A4"/>
          </p15:clr>
        </p15:guide>
        <p15:guide id="25" orient="horz" pos="1021">
          <p15:clr>
            <a:srgbClr val="A4A3A4"/>
          </p15:clr>
        </p15:guide>
        <p15:guide id="26" orient="horz" pos="3844">
          <p15:clr>
            <a:srgbClr val="A4A3A4"/>
          </p15:clr>
        </p15:guide>
        <p15:guide id="27" orient="horz" pos="749">
          <p15:clr>
            <a:srgbClr val="A4A3A4"/>
          </p15:clr>
        </p15:guide>
        <p15:guide id="28" orient="horz" pos="4105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orient="horz" pos="4536" userDrawn="1">
          <p15:clr>
            <a:srgbClr val="A4A3A4"/>
          </p15:clr>
        </p15:guide>
        <p15:guide id="31" pos="1724" userDrawn="1">
          <p15:clr>
            <a:srgbClr val="A4A3A4"/>
          </p15:clr>
        </p15:guide>
        <p15:guide id="32" pos="1632">
          <p15:clr>
            <a:srgbClr val="A4A3A4"/>
          </p15:clr>
        </p15:guide>
        <p15:guide id="34" pos="6123" userDrawn="1">
          <p15:clr>
            <a:srgbClr val="A4A3A4"/>
          </p15:clr>
        </p15:guide>
        <p15:guide id="35" pos="4717">
          <p15:clr>
            <a:srgbClr val="A4A3A4"/>
          </p15:clr>
        </p15:guide>
        <p15:guide id="36" pos="4627" userDrawn="1">
          <p15:clr>
            <a:srgbClr val="A4A3A4"/>
          </p15:clr>
        </p15:guide>
        <p15:guide id="37" pos="3220" userDrawn="1">
          <p15:clr>
            <a:srgbClr val="A4A3A4"/>
          </p15:clr>
        </p15:guide>
        <p15:guide id="38" pos="313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99999"/>
    <a:srgbClr val="BABD5A"/>
    <a:srgbClr val="427BAB"/>
    <a:srgbClr val="E20074"/>
    <a:srgbClr val="4B4B4B"/>
    <a:srgbClr val="E20000"/>
    <a:srgbClr val="992C99"/>
    <a:srgbClr val="C4C4C4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2043" autoAdjust="0"/>
    <p:restoredTop sz="86432" autoAdjust="0"/>
  </p:normalViewPr>
  <p:slideViewPr>
    <p:cSldViewPr snapToGrid="0" snapToObjects="1">
      <p:cViewPr>
        <p:scale>
          <a:sx n="125" d="100"/>
          <a:sy n="125" d="100"/>
        </p:scale>
        <p:origin x="-1200" y="-282"/>
      </p:cViewPr>
      <p:guideLst>
        <p:guide orient="horz" pos="2160"/>
        <p:guide orient="horz" pos="205"/>
        <p:guide orient="horz" pos="926"/>
        <p:guide orient="horz" pos="3486"/>
        <p:guide orient="horz" pos="679"/>
        <p:guide orient="horz" pos="3723"/>
        <p:guide orient="horz" pos="3959"/>
        <p:guide orient="horz" pos="4114"/>
        <p:guide pos="206"/>
        <p:guide pos="1564"/>
        <p:guide pos="1480"/>
        <p:guide pos="5554"/>
        <p:guide pos="4279"/>
        <p:guide pos="4197"/>
        <p:guide pos="2921"/>
        <p:guide pos="2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50" d="100"/>
          <a:sy n="50" d="100"/>
        </p:scale>
        <p:origin x="-2808" y="180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handoutMaster" Target="handoutMasters/handoutMaster1.xml"/><Relationship Id="rId175" Type="http://schemas.openxmlformats.org/officeDocument/2006/relationships/viewProps" Target="viewProps.xml"/><Relationship Id="rId170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1.fntdata"/><Relationship Id="rId16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font" Target="fonts/font12.fntdata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2.fntdata"/><Relationship Id="rId16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font" Target="fonts/font5.fntdata"/><Relationship Id="rId169" Type="http://schemas.openxmlformats.org/officeDocument/2006/relationships/font" Target="fonts/font10.fntdata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gs" Target="tags/tag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‹#›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16025" y="371475"/>
            <a:ext cx="4425950" cy="3319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77753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64144" indent="-86392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41897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612487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9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rrowheads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552" y="1371372"/>
            <a:ext cx="8496329" cy="2320683"/>
          </a:xfrm>
        </p:spPr>
        <p:txBody>
          <a:bodyPr/>
          <a:lstStyle>
            <a:lvl1pPr>
              <a:defRPr sz="44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lang="en-US" sz="4400" dirty="0" smtClean="0">
                <a:latin typeface="TeleGrotesk Headline" pitchFamily="2" charset="0"/>
              </a:rPr>
              <a:t>Maximum of 3 lines</a:t>
            </a:r>
            <a:br>
              <a:rPr lang="en-US" sz="4400" dirty="0" smtClean="0">
                <a:latin typeface="TeleGrotesk Headline" pitchFamily="2" charset="0"/>
              </a:rPr>
            </a:br>
            <a:r>
              <a:rPr lang="en-US" sz="4400" dirty="0" smtClean="0">
                <a:latin typeface="TeleGrotesk Headline" pitchFamily="2" charset="0"/>
              </a:rPr>
              <a:t>40 (48) 66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8321" y="4086375"/>
            <a:ext cx="8494560" cy="352084"/>
          </a:xfrm>
        </p:spPr>
        <p:txBody>
          <a:bodyPr wrap="square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baseline="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326551" y="6056888"/>
            <a:ext cx="3271742" cy="59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9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07A9ED-01F0-4F12-BE6C-05CF7DECFF9B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98FAE7-31A4-4BF7-96B9-A7C0850C704A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3591686"/>
            <a:ext cx="8490331" cy="2255604"/>
          </a:xfrm>
        </p:spPr>
        <p:txBody>
          <a:bodyPr anchor="b" anchorCtr="0"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B6681-BDA9-4757-81B0-CBF17BE56D73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ish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0DA265-288A-4FA5-BD95-1BCF5BE9CF9D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26551" y="6255587"/>
            <a:ext cx="2606611" cy="4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FEC39F-E7F8-4BE2-95B2-C16C33BD7358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1214"/>
            <a:ext cx="4179209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 anchor="ctr"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37027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FCFE77-6EB1-46DA-9278-7C7DB82D3D02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37027" y="261214"/>
            <a:ext cx="4181760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37027" y="1469326"/>
            <a:ext cx="4179855" cy="4440630"/>
          </a:xfrm>
        </p:spPr>
        <p:txBody>
          <a:bodyPr anchor="ctr"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20412F-871D-4D19-B533-32F67FAAA376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96C1-BE04-4094-B23C-DCE3A50740B4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6551" y="1469326"/>
            <a:ext cx="8490331" cy="4440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26E39-E29C-4798-90DD-4D19B01BC21B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26552" y="3229352"/>
            <a:ext cx="8490241" cy="235408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6552" y="2058731"/>
            <a:ext cx="8195140" cy="352470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6551" y="2386505"/>
            <a:ext cx="7889164" cy="3196934"/>
          </a:xfrm>
          <a:solidFill>
            <a:schemeClr val="tx2"/>
          </a:solidFill>
        </p:spPr>
        <p:txBody>
          <a:bodyPr lIns="130608">
            <a:noAutofit/>
          </a:bodyPr>
          <a:lstStyle>
            <a:lvl1pPr>
              <a:defRPr sz="44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(48) 60 pt 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6552" y="4848776"/>
            <a:ext cx="7641072" cy="352084"/>
          </a:xfrm>
        </p:spPr>
        <p:txBody>
          <a:bodyPr wrap="square" lIns="130608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027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B07A-C1DE-4B7D-9D32-6CF28A8B8FC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89997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209158" y="1469326"/>
            <a:ext cx="2728654" cy="4440630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55EC56-C7F4-410D-808E-D480EA3BE09D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440630"/>
          </a:xfrm>
        </p:spPr>
        <p:txBody>
          <a:bodyPr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760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2483039" y="1469326"/>
            <a:ext cx="2024617" cy="444063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481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FF1DF7-9FDD-43B4-AA49-96257DE6B2CE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Quotation/lead-in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4179855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93E5AD-FD47-4A18-985F-0501C7BBDA14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536" cy="4812735"/>
          </a:xfrm>
        </p:spPr>
        <p:txBody>
          <a:bodyPr/>
          <a:lstStyle>
            <a:lvl1pPr>
              <a:defRPr sz="1300"/>
            </a:lvl1pPr>
            <a:lvl2pPr>
              <a:defRPr sz="1300" baseline="0"/>
            </a:lvl2pPr>
            <a:lvl3pPr marL="164144" indent="-163260">
              <a:buClr>
                <a:schemeClr val="tx1"/>
              </a:buClr>
              <a:defRPr sz="1300"/>
            </a:lvl3pPr>
            <a:lvl4pPr marL="326520" indent="-163260">
              <a:buClr>
                <a:schemeClr val="tx1"/>
              </a:buClr>
              <a:defRPr sz="130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Quotation/lead-in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09217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6090115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baseline="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80C302-2FBF-4984-9B5E-79740EC6B745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Quotation/lead-in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81789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265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5E298D9-79B9-4772-BE11-C0FF414527D4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2068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7D6C181F-C603-49C0-996F-FD118AFE841C}" type="datetime6">
              <a:rPr lang="en-US" smtClean="0">
                <a:solidFill>
                  <a:srgbClr val="000000"/>
                </a:solidFill>
              </a:rPr>
              <a:t>December 16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>
                <a:solidFill>
                  <a:srgbClr val="000000"/>
                </a:solidFill>
              </a:rPr>
              <a:pPr/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2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9204_62681_PowerPoint_(RGB)_2017-11-30"/>
          <p:cNvPicPr>
            <a:picLocks noGrp="1" noChangeAspect="1"/>
          </p:cNvPicPr>
          <p:nvPr isPhoto="1" userDrawn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7897" y="3996861"/>
            <a:ext cx="8495361" cy="2536888"/>
            <a:chOff x="251" y="2379"/>
            <a:chExt cx="5282" cy="151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51" y="3208"/>
              <a:ext cx="5282" cy="68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51" y="2379"/>
              <a:ext cx="4817" cy="151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51" y="2563"/>
              <a:ext cx="4502" cy="132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14654" fontAlgn="base">
                <a:lnSpc>
                  <a:spcPts val="1632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8320" y="3386999"/>
            <a:ext cx="7239314" cy="1507413"/>
          </a:xfrm>
          <a:noFill/>
        </p:spPr>
        <p:txBody>
          <a:bodyPr wrap="square" lIns="130599">
            <a:sp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8320" y="5177782"/>
            <a:ext cx="7239314" cy="352084"/>
          </a:xfrm>
        </p:spPr>
        <p:txBody>
          <a:bodyPr wrap="square" lIns="130599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8" name="Grafik 27" descr="TSY_Logo_3c_p.em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9666" y="5896922"/>
            <a:ext cx="3271742" cy="5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/>
          <p:cNvPicPr preferRelativeResize="0">
            <a:picLocks noChangeAspect="1" noChangeArrowheads="1"/>
          </p:cNvPicPr>
          <p:nvPr userDrawn="1"/>
        </p:nvPicPr>
        <p:blipFill>
          <a:blip r:embed="rId2"/>
          <a:srcRect b="38618"/>
          <a:stretch>
            <a:fillRect/>
          </a:stretch>
        </p:blipFill>
        <p:spPr bwMode="gray">
          <a:xfrm>
            <a:off x="326880" y="326517"/>
            <a:ext cx="8490331" cy="3476496"/>
          </a:xfrm>
          <a:prstGeom prst="rect">
            <a:avLst/>
          </a:prstGeom>
          <a:noFill/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3" cstate="print"/>
          <a:srcRect r="11" b="-468"/>
          <a:stretch>
            <a:fillRect/>
          </a:stretch>
        </p:blipFill>
        <p:spPr bwMode="gray">
          <a:xfrm>
            <a:off x="326551" y="3319796"/>
            <a:ext cx="8490331" cy="48553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6551" y="3644048"/>
            <a:ext cx="8490331" cy="1939391"/>
          </a:xfrm>
          <a:solidFill>
            <a:schemeClr val="tx2"/>
          </a:solidFill>
        </p:spPr>
        <p:txBody>
          <a:bodyPr lIns="130599">
            <a:no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smtClean="0"/>
              <a:t>TeleGrotesk Headline (Ultra)</a:t>
            </a:r>
            <a:br>
              <a:rPr lang="en-US" smtClean="0"/>
            </a:b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6552" y="4848737"/>
            <a:ext cx="8496329" cy="352084"/>
          </a:xfrm>
        </p:spPr>
        <p:txBody>
          <a:bodyPr wrap="square" lIns="130599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3" name="Grafik 22" descr="TSY_Logo_3c_p.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E08171-0EAE-4879-9BFF-62C849FFABF2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24B65A-8C2A-497F-8EED-DD1288461E05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764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F5B5B3-3F92-46A4-BD5C-CDE8EB377404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E9F897-6773-4314-B3B1-9B28FA7359EB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4C3C80-178E-4DD3-872B-F4FA1F4DBDBE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6552" y="261214"/>
            <a:ext cx="8490330" cy="53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6551" y="1469326"/>
            <a:ext cx="8490331" cy="4441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pic>
        <p:nvPicPr>
          <p:cNvPr id="22" name="Grafik 21" descr="TSY_Logo_3c_p.emf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6551" y="6275655"/>
            <a:ext cx="2606608" cy="473449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7647829" y="6331162"/>
            <a:ext cx="816378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69EF3C21-904E-4403-80A0-E589DBDAB8D0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461443" y="6331162"/>
            <a:ext cx="4117810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8532782" y="6331162"/>
            <a:ext cx="290631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7" r:id="rId13"/>
    <p:sldLayoutId id="2147483972" r:id="rId14"/>
    <p:sldLayoutId id="2147483971" r:id="rId15"/>
    <p:sldLayoutId id="2147483973" r:id="rId16"/>
    <p:sldLayoutId id="2147483716" r:id="rId17"/>
    <p:sldLayoutId id="2147483718" r:id="rId18"/>
    <p:sldLayoutId id="2147483722" r:id="rId19"/>
    <p:sldLayoutId id="2147483723" r:id="rId20"/>
    <p:sldLayoutId id="2147483969" r:id="rId21"/>
    <p:sldLayoutId id="2147483970" r:id="rId22"/>
    <p:sldLayoutId id="2147483930" r:id="rId23"/>
    <p:sldLayoutId id="2147483959" r:id="rId24"/>
    <p:sldLayoutId id="2147483960" r:id="rId25"/>
    <p:sldLayoutId id="2147483978" r:id="rId26"/>
    <p:sldLayoutId id="2147483979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414791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29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2pPr>
      <a:lvl3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3pPr>
      <a:lvl4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4pPr>
      <a:lvl5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5pPr>
      <a:lvl6pPr marL="414654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6pPr>
      <a:lvl7pPr marL="829308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7pPr>
      <a:lvl8pPr marL="1243962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8pPr>
      <a:lvl9pPr marL="1658615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22637" rtl="0" eaLnBrk="1" fontAlgn="base" hangingPunct="1">
        <a:lnSpc>
          <a:spcPct val="104000"/>
        </a:lnSpc>
        <a:spcBef>
          <a:spcPts val="1088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440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12" indent="-195912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91824" indent="-195809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87736" indent="-195912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97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249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09903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558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5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08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62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615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7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92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577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23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2" userDrawn="1">
          <p15:clr>
            <a:srgbClr val="F26B43"/>
          </p15:clr>
        </p15:guide>
        <p15:guide id="2" pos="3220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pos="227" userDrawn="1">
          <p15:clr>
            <a:srgbClr val="F26B43"/>
          </p15:clr>
        </p15:guide>
        <p15:guide id="7" pos="6123" userDrawn="1">
          <p15:clr>
            <a:srgbClr val="F26B43"/>
          </p15:clr>
        </p15:guide>
        <p15:guide id="8" orient="horz" pos="3843" userDrawn="1">
          <p15:clr>
            <a:srgbClr val="F26B43"/>
          </p15:clr>
        </p15:guide>
        <p15:guide id="10" orient="horz" pos="749" userDrawn="1">
          <p15:clr>
            <a:srgbClr val="F26B43"/>
          </p15:clr>
        </p15:guide>
        <p15:guide id="11" orient="horz" pos="227" userDrawn="1">
          <p15:clr>
            <a:srgbClr val="F26B43"/>
          </p15:clr>
        </p15:guide>
        <p15:guide id="12" pos="1724" userDrawn="1">
          <p15:clr>
            <a:srgbClr val="F26B43"/>
          </p15:clr>
        </p15:guide>
        <p15:guide id="13" pos="1633" userDrawn="1">
          <p15:clr>
            <a:srgbClr val="F26B43"/>
          </p15:clr>
        </p15:guide>
        <p15:guide id="14" pos="3175" userDrawn="1">
          <p15:clr>
            <a:srgbClr val="F26B43"/>
          </p15:clr>
        </p15:guide>
        <p15:guide id="15" pos="3130" userDrawn="1">
          <p15:clr>
            <a:srgbClr val="F26B43"/>
          </p15:clr>
        </p15:guide>
        <p15:guide id="16" pos="4717" userDrawn="1">
          <p15:clr>
            <a:srgbClr val="F26B43"/>
          </p15:clr>
        </p15:guide>
        <p15:guide id="17" pos="4627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ngular/angular-seed.git" TargetMode="Externa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arlo.bonamico/angularjs-security-defend-your-single-page-application" TargetMode="External"/><Relationship Id="rId2" Type="http://schemas.openxmlformats.org/officeDocument/2006/relationships/hyperlink" Target="https://security.googleblog.com/2011/05/website-security-for-webmasters.html" TargetMode="External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ris.Finkelshteyn@t-systems.ru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jpg"/><Relationship Id="rId4" Type="http://schemas.openxmlformats.org/officeDocument/2006/relationships/hyperlink" Target="https://yam.telekom.de/people/andrey_bulo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magenta_flaeche_7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8"/>
          <a:stretch>
            <a:fillRect/>
          </a:stretch>
        </p:blipFill>
        <p:spPr bwMode="auto">
          <a:xfrm>
            <a:off x="319088" y="3921125"/>
            <a:ext cx="85010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3"/>
          <p:cNvSpPr>
            <a:spLocks/>
          </p:cNvSpPr>
          <p:nvPr/>
        </p:nvSpPr>
        <p:spPr bwMode="invGray">
          <a:xfrm>
            <a:off x="319088" y="4222750"/>
            <a:ext cx="8501062" cy="1824038"/>
          </a:xfrm>
          <a:prstGeom prst="rect">
            <a:avLst/>
          </a:pr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0" rIns="0" bIns="0"/>
          <a:lstStyle/>
          <a:p>
            <a:pPr>
              <a:lnSpc>
                <a:spcPts val="4000"/>
              </a:lnSpc>
              <a:spcBef>
                <a:spcPct val="0"/>
              </a:spcBef>
              <a:defRPr/>
            </a:pPr>
            <a:r>
              <a:rPr lang="en-US" sz="4000" dirty="0" smtClean="0">
                <a:solidFill>
                  <a:srgbClr val="FFFFFF"/>
                </a:solidFill>
                <a:latin typeface="TeleGrotesk Headline Ultra" pitchFamily="2" charset="0"/>
              </a:rPr>
              <a:t>ANGULAR JS</a:t>
            </a:r>
          </a:p>
        </p:txBody>
      </p:sp>
      <p:sp>
        <p:nvSpPr>
          <p:cNvPr id="6" name="Textplatzhalter 4"/>
          <p:cNvSpPr>
            <a:spLocks/>
          </p:cNvSpPr>
          <p:nvPr/>
        </p:nvSpPr>
        <p:spPr bwMode="gray">
          <a:xfrm>
            <a:off x="468313" y="5159375"/>
            <a:ext cx="8207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72000"/>
          <a:lstStyle/>
          <a:p>
            <a:pPr algn="l">
              <a:spcBef>
                <a:spcPct val="0"/>
              </a:spcBef>
              <a:buClr>
                <a:srgbClr val="E20074"/>
              </a:buClr>
            </a:pPr>
            <a:r>
              <a:rPr lang="de-DE" altLang="ru-RU" sz="2400" b="0" dirty="0" smtClean="0">
                <a:solidFill>
                  <a:srgbClr val="FFFFFF"/>
                </a:solidFill>
              </a:rPr>
              <a:t>			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T-Systems </a:t>
            </a:r>
            <a:r>
              <a:rPr lang="en-US" sz="2400" dirty="0">
                <a:solidFill>
                  <a:srgbClr val="FFFFFF"/>
                </a:solidFill>
                <a:latin typeface="Tele-GroteskNor" pitchFamily="2" charset="0"/>
              </a:rPr>
              <a:t>Russia, </a:t>
            </a: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Boris Finkelshteyn</a:t>
            </a:r>
            <a:endParaRPr lang="ru-RU" sz="2400" dirty="0">
              <a:solidFill>
                <a:srgbClr val="FFFFFF"/>
              </a:solidFill>
              <a:latin typeface="Tele-GroteskNor" pitchFamily="2" charset="0"/>
            </a:endParaRPr>
          </a:p>
          <a:p>
            <a:pPr algn="l">
              <a:lnSpc>
                <a:spcPct val="90000"/>
              </a:lnSpc>
              <a:spcBef>
                <a:spcPct val="25000"/>
              </a:spcBef>
            </a:pPr>
            <a:endParaRPr lang="de-DE" altLang="ru-RU" sz="2400" dirty="0">
              <a:solidFill>
                <a:srgbClr val="FFFFFF"/>
              </a:solidFill>
              <a:latin typeface="Tele-Grotesk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47829" y="6331162"/>
            <a:ext cx="816378" cy="290600"/>
          </a:xfrm>
        </p:spPr>
        <p:txBody>
          <a:bodyPr/>
          <a:lstStyle/>
          <a:p>
            <a:fld id="{FB32677D-4DA1-472B-A0A4-69EC1A19F7AD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What is Angular JS?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61221"/>
              </p:ext>
            </p:extLst>
          </p:nvPr>
        </p:nvGraphicFramePr>
        <p:xfrm>
          <a:off x="155606" y="2004467"/>
          <a:ext cx="8496300" cy="2831239"/>
        </p:xfrm>
        <a:graphic>
          <a:graphicData uri="http://schemas.openxmlformats.org/drawingml/2006/table">
            <a:tbl>
              <a:tblPr/>
              <a:tblGrid>
                <a:gridCol w="4248150"/>
                <a:gridCol w="4248150"/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622" y="996355"/>
            <a:ext cx="8517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Фреймворк для клиентской части </a:t>
            </a:r>
            <a:r>
              <a:rPr lang="ru-RU" dirty="0" err="1" smtClean="0"/>
              <a:t>вэб</a:t>
            </a:r>
            <a:r>
              <a:rPr lang="ru-RU" dirty="0" smtClean="0"/>
              <a:t> приложения, который добавляет интерактивность в </a:t>
            </a:r>
            <a:r>
              <a:rPr lang="en-US" dirty="0" smtClean="0"/>
              <a:t>HTML</a:t>
            </a:r>
            <a:r>
              <a:rPr lang="ru-RU" dirty="0" smtClean="0"/>
              <a:t> разметку.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26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We’ll also need to include the file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1422"/>
              </p:ext>
            </p:extLst>
          </p:nvPr>
        </p:nvGraphicFramePr>
        <p:xfrm>
          <a:off x="303182" y="1345973"/>
          <a:ext cx="8229600" cy="273710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&lt;html ng-app="store"&gt;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&lt;head&gt; . . . &lt;/head&gt;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="angular.js"&gt;&lt;/script&gt;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="app.js"&gt;&lt;/script&gt;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&lt;script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="products.js"&gt;&lt;/script&gt;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&lt;/body&gt;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5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two modules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219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 Services </a:t>
            </a:r>
          </a:p>
        </p:txBody>
      </p:sp>
    </p:spTree>
    <p:extLst>
      <p:ext uri="{BB962C8B-B14F-4D97-AF65-F5344CB8AC3E}">
        <p14:creationId xmlns:p14="http://schemas.microsoft.com/office/powerpoint/2010/main" val="42099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feel strange?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97760"/>
              </p:ext>
            </p:extLst>
          </p:nvPr>
        </p:nvGraphicFramePr>
        <p:xfrm>
          <a:off x="303182" y="1345973"/>
          <a:ext cx="8229600" cy="371856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];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 bwMode="gray">
          <a:xfrm>
            <a:off x="6433018" y="3715370"/>
            <a:ext cx="183911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Что все эти данные тут делают?</a:t>
            </a:r>
          </a:p>
        </p:txBody>
      </p:sp>
      <p:sp>
        <p:nvSpPr>
          <p:cNvPr id="23" name="Freeform 22"/>
          <p:cNvSpPr/>
          <p:nvPr/>
        </p:nvSpPr>
        <p:spPr bwMode="gray">
          <a:xfrm rot="8858609">
            <a:off x="6029633" y="2419201"/>
            <a:ext cx="1235493" cy="1425963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Straight Arrow Connector 23"/>
          <p:cNvCxnSpPr>
            <a:stCxn id="23" idx="2"/>
          </p:cNvCxnSpPr>
          <p:nvPr/>
        </p:nvCxnSpPr>
        <p:spPr>
          <a:xfrm flipH="1" flipV="1">
            <a:off x="5632245" y="2858106"/>
            <a:ext cx="111725" cy="240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 bwMode="gray">
          <a:xfrm>
            <a:off x="1354200" y="5069140"/>
            <a:ext cx="459294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Куда мы можем это переместить?</a:t>
            </a:r>
          </a:p>
          <a:p>
            <a:pPr marL="0" indent="0">
              <a:buNone/>
            </a:pPr>
            <a:r>
              <a:rPr lang="ru-RU" sz="1800" dirty="0" smtClean="0"/>
              <a:t>Должны-ли мы получать эти данные через </a:t>
            </a:r>
            <a:r>
              <a:rPr lang="en-US" sz="1800" dirty="0" smtClean="0"/>
              <a:t>API</a:t>
            </a:r>
            <a:r>
              <a:rPr lang="ru-RU" sz="1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4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we get that data?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44342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 . .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 bwMode="gray">
          <a:xfrm>
            <a:off x="4873576" y="2336630"/>
            <a:ext cx="373170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нам получить эти данные через </a:t>
            </a:r>
            <a:r>
              <a:rPr lang="en-US" sz="1800" dirty="0" smtClean="0"/>
              <a:t>API</a:t>
            </a:r>
            <a:r>
              <a:rPr lang="ru-RU" sz="1800" dirty="0" smtClean="0"/>
              <a:t>?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4191831" y="2113643"/>
            <a:ext cx="219844" cy="795676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16545"/>
              </p:ext>
            </p:extLst>
          </p:nvPr>
        </p:nvGraphicFramePr>
        <p:xfrm>
          <a:off x="3381152" y="4363939"/>
          <a:ext cx="4997303" cy="1510284"/>
        </p:xfrm>
        <a:graphic>
          <a:graphicData uri="http://schemas.openxmlformats.org/drawingml/2006/table">
            <a:tbl>
              <a:tblPr/>
              <a:tblGrid>
                <a:gridCol w="499730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]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 bwMode="gray">
          <a:xfrm>
            <a:off x="3461443" y="4014237"/>
            <a:ext cx="373170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http://api.example.com/products.json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13189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 animBg="1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 need a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8960" y="1288510"/>
            <a:ext cx="8482972" cy="178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Сервисы дают контроллеру дополнительную функциональность: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Получать</a:t>
            </a:r>
            <a:r>
              <a:rPr lang="en-US" sz="2000" dirty="0" smtClean="0">
                <a:latin typeface="Arial Narrow" pitchFamily="34" charset="0"/>
              </a:rPr>
              <a:t> JSON</a:t>
            </a:r>
            <a:r>
              <a:rPr lang="ru-RU" sz="2000" dirty="0" smtClean="0">
                <a:latin typeface="Arial Narrow" pitchFamily="34" charset="0"/>
              </a:rPr>
              <a:t> с веб-сервиса с помощью </a:t>
            </a:r>
            <a:r>
              <a:rPr lang="en-US" sz="2000" dirty="0" smtClean="0">
                <a:latin typeface="Arial Narrow" pitchFamily="34" charset="0"/>
              </a:rPr>
              <a:t>$http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Писать сообщения в </a:t>
            </a:r>
            <a:r>
              <a:rPr lang="en-US" sz="2000" dirty="0" smtClean="0">
                <a:latin typeface="Arial Narrow" pitchFamily="34" charset="0"/>
              </a:rPr>
              <a:t>JavaScript</a:t>
            </a:r>
            <a:r>
              <a:rPr lang="ru-RU" sz="2000" dirty="0" smtClean="0">
                <a:latin typeface="Arial Narrow" pitchFamily="34" charset="0"/>
              </a:rPr>
              <a:t> консоль с помощью </a:t>
            </a:r>
            <a:r>
              <a:rPr lang="en-US" sz="2000" dirty="0" smtClean="0">
                <a:latin typeface="Arial Narrow" pitchFamily="34" charset="0"/>
              </a:rPr>
              <a:t>$log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Фильтровать массив с помощью </a:t>
            </a:r>
            <a:r>
              <a:rPr lang="en-US" sz="2000" dirty="0" smtClean="0">
                <a:latin typeface="Arial Narrow" pitchFamily="34" charset="0"/>
              </a:rPr>
              <a:t>$filter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242084" y="3928021"/>
            <a:ext cx="248424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Все встроенные сервисы начинаются с </a:t>
            </a:r>
            <a:r>
              <a:rPr lang="en-US" sz="1800" dirty="0" smtClean="0"/>
              <a:t>$</a:t>
            </a:r>
            <a:endParaRPr lang="ru-RU" sz="1800" dirty="0" smtClean="0"/>
          </a:p>
        </p:txBody>
      </p:sp>
      <p:sp>
        <p:nvSpPr>
          <p:cNvPr id="9" name="Freeform 8"/>
          <p:cNvSpPr/>
          <p:nvPr/>
        </p:nvSpPr>
        <p:spPr bwMode="gray">
          <a:xfrm rot="10972249">
            <a:off x="6029633" y="2419201"/>
            <a:ext cx="1235493" cy="1425963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 flipV="1">
            <a:off x="5994699" y="2328084"/>
            <a:ext cx="71418" cy="61072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9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$http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288511"/>
            <a:ext cx="8482972" cy="72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$http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сервис позволять делать асинхронные запросы к серверу</a:t>
            </a:r>
            <a:endParaRPr lang="ru-RU" sz="2000" dirty="0">
              <a:solidFill>
                <a:srgbClr val="4B4B4B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Используя </a:t>
            </a:r>
            <a:r>
              <a:rPr lang="en-US" sz="2000" dirty="0" smtClean="0">
                <a:latin typeface="Arial Narrow" pitchFamily="34" charset="0"/>
              </a:rPr>
              <a:t>$http</a:t>
            </a:r>
            <a:r>
              <a:rPr lang="ru-RU" sz="2000" dirty="0" smtClean="0">
                <a:latin typeface="Arial Narrow" pitchFamily="34" charset="0"/>
              </a:rPr>
              <a:t> как функцию с параметрами</a:t>
            </a: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2837320"/>
            <a:ext cx="8482972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Или использовать сокращенный метод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240"/>
              </p:ext>
            </p:extLst>
          </p:nvPr>
        </p:nvGraphicFramePr>
        <p:xfrm>
          <a:off x="403642" y="21770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'GET', url: 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776453"/>
              </p:ext>
            </p:extLst>
          </p:nvPr>
        </p:nvGraphicFramePr>
        <p:xfrm>
          <a:off x="403642" y="3314695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apiKey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myApiKey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4038799"/>
            <a:ext cx="8482972" cy="100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Оба этих метода возвращают </a:t>
            </a:r>
            <a:r>
              <a:rPr lang="en-US" sz="2000" dirty="0" smtClean="0">
                <a:latin typeface="Arial Narrow" pitchFamily="34" charset="0"/>
              </a:rPr>
              <a:t>Promise</a:t>
            </a:r>
            <a:r>
              <a:rPr lang="ru-RU" sz="2000" dirty="0" smtClean="0">
                <a:latin typeface="Arial Narrow" pitchFamily="34" charset="0"/>
              </a:rPr>
              <a:t>-объект с </a:t>
            </a:r>
            <a:r>
              <a:rPr lang="en-US" sz="2000" dirty="0">
                <a:latin typeface="Arial Narrow" pitchFamily="34" charset="0"/>
              </a:rPr>
              <a:t>.success() </a:t>
            </a:r>
            <a:r>
              <a:rPr lang="ru-RU" sz="2000" dirty="0" smtClean="0">
                <a:latin typeface="Arial Narrow" pitchFamily="34" charset="0"/>
              </a:rPr>
              <a:t>и </a:t>
            </a:r>
            <a:r>
              <a:rPr lang="en-US" sz="2000" dirty="0" smtClean="0">
                <a:latin typeface="Arial Narrow" pitchFamily="34" charset="0"/>
              </a:rPr>
              <a:t>.error()</a:t>
            </a:r>
            <a:endParaRPr lang="ru-RU" sz="20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Если мы скажем </a:t>
            </a:r>
            <a:r>
              <a:rPr lang="en-US" sz="2000" dirty="0" smtClean="0">
                <a:latin typeface="Arial Narrow" pitchFamily="34" charset="0"/>
              </a:rPr>
              <a:t>$http</a:t>
            </a:r>
            <a:r>
              <a:rPr lang="ru-RU" sz="2000" dirty="0" smtClean="0">
                <a:latin typeface="Arial Narrow" pitchFamily="34" charset="0"/>
              </a:rPr>
              <a:t> получить </a:t>
            </a:r>
            <a:r>
              <a:rPr lang="en-US" sz="2000" dirty="0" smtClean="0">
                <a:latin typeface="Arial Narrow" pitchFamily="34" charset="0"/>
              </a:rPr>
              <a:t>JSON</a:t>
            </a:r>
            <a:r>
              <a:rPr lang="ru-RU" sz="2000" dirty="0" smtClean="0">
                <a:latin typeface="Arial Narrow" pitchFamily="34" charset="0"/>
              </a:rPr>
              <a:t>, то результат будет автоматически декодирован в объекты и массивы </a:t>
            </a:r>
            <a:r>
              <a:rPr lang="en-US" sz="2000" dirty="0" smtClean="0">
                <a:latin typeface="Arial Narrow" pitchFamily="34" charset="0"/>
              </a:rPr>
              <a:t>JavaScript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12" name="Content Placeholder 2"/>
          <p:cNvSpPr>
            <a:spLocks/>
          </p:cNvSpPr>
          <p:nvPr/>
        </p:nvSpPr>
        <p:spPr bwMode="gray">
          <a:xfrm>
            <a:off x="2458825" y="5302102"/>
            <a:ext cx="3963242" cy="71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 так, как же нам использовать это?</a:t>
            </a:r>
          </a:p>
        </p:txBody>
      </p:sp>
    </p:spTree>
    <p:extLst>
      <p:ext uri="{BB962C8B-B14F-4D97-AF65-F5344CB8AC3E}">
        <p14:creationId xmlns:p14="http://schemas.microsoft.com/office/powerpoint/2010/main" val="1127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Controller use a Service like $http?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288511"/>
            <a:ext cx="8482972" cy="36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Используем данный синтаксис для контроллера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8960" y="3836780"/>
            <a:ext cx="8482972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Если нужно больше одного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63824"/>
              </p:ext>
            </p:extLst>
          </p:nvPr>
        </p:nvGraphicFramePr>
        <p:xfrm>
          <a:off x="276051" y="1854655"/>
          <a:ext cx="7936273" cy="774192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function($http){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 bwMode="gray">
          <a:xfrm>
            <a:off x="3461443" y="2863860"/>
            <a:ext cx="150537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сервиса</a:t>
            </a:r>
          </a:p>
        </p:txBody>
      </p:sp>
      <p:sp>
        <p:nvSpPr>
          <p:cNvPr id="15" name="Down Arrow 14"/>
          <p:cNvSpPr/>
          <p:nvPr/>
        </p:nvSpPr>
        <p:spPr bwMode="auto">
          <a:xfrm rot="10800000">
            <a:off x="4570080" y="2298601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5468679" y="2881739"/>
            <a:ext cx="254827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сервиса как аргумент</a:t>
            </a:r>
          </a:p>
        </p:txBody>
      </p:sp>
      <p:sp>
        <p:nvSpPr>
          <p:cNvPr id="17" name="Down Arrow 16"/>
          <p:cNvSpPr/>
          <p:nvPr/>
        </p:nvSpPr>
        <p:spPr bwMode="auto">
          <a:xfrm rot="10800000">
            <a:off x="6491028" y="2316480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08975"/>
              </p:ext>
            </p:extLst>
          </p:nvPr>
        </p:nvGraphicFramePr>
        <p:xfrm>
          <a:off x="198960" y="4303687"/>
          <a:ext cx="8533914" cy="774192"/>
        </p:xfrm>
        <a:graphic>
          <a:graphicData uri="http://schemas.openxmlformats.org/drawingml/2006/table">
            <a:tbl>
              <a:tblPr/>
              <a:tblGrid>
                <a:gridCol w="8533914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'$log', function($http, $log){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Content Placeholder 2"/>
          <p:cNvSpPr>
            <a:spLocks/>
          </p:cNvSpPr>
          <p:nvPr/>
        </p:nvSpPr>
        <p:spPr bwMode="gray">
          <a:xfrm>
            <a:off x="2542777" y="5534445"/>
            <a:ext cx="3795338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Это и </a:t>
            </a:r>
            <a:r>
              <a:rPr lang="ru-RU" sz="2000" dirty="0">
                <a:latin typeface="Arial Narrow" pitchFamily="34" charset="0"/>
              </a:rPr>
              <a:t>есть </a:t>
            </a:r>
            <a:r>
              <a:rPr lang="ru-RU" sz="2000" dirty="0" smtClean="0">
                <a:latin typeface="Arial Narrow" pitchFamily="34" charset="0"/>
              </a:rPr>
              <a:t>внедрение зависимостей!</a:t>
            </a:r>
          </a:p>
        </p:txBody>
      </p:sp>
    </p:spTree>
    <p:extLst>
      <p:ext uri="{BB962C8B-B14F-4D97-AF65-F5344CB8AC3E}">
        <p14:creationId xmlns:p14="http://schemas.microsoft.com/office/powerpoint/2010/main" val="23467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16" grpId="0"/>
      <p:bldP spid="17" grpId="0" animBg="1"/>
      <p:bldP spid="1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Angular DI works?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05032"/>
              </p:ext>
            </p:extLst>
          </p:nvPr>
        </p:nvGraphicFramePr>
        <p:xfrm>
          <a:off x="289499" y="1220245"/>
          <a:ext cx="8533914" cy="774192"/>
        </p:xfrm>
        <a:graphic>
          <a:graphicData uri="http://schemas.openxmlformats.org/drawingml/2006/table">
            <a:tbl>
              <a:tblPr/>
              <a:tblGrid>
                <a:gridCol w="8533914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'$log', function($http, $log){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15034" y="3425003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SomeController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23285" y="2270934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Angular Injector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993583" y="3103817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$http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993583" y="4053660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indent="-220663" algn="ctr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$log</a:t>
            </a:r>
            <a:endParaRPr lang="ru-RU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cxnSp>
        <p:nvCxnSpPr>
          <p:cNvPr id="12" name="Straight Arrow Connector 11"/>
          <p:cNvCxnSpPr>
            <a:stCxn id="16" idx="2"/>
          </p:cNvCxnSpPr>
          <p:nvPr/>
        </p:nvCxnSpPr>
        <p:spPr>
          <a:xfrm flipV="1">
            <a:off x="3030473" y="2448142"/>
            <a:ext cx="135066" cy="445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 bwMode="gray">
          <a:xfrm>
            <a:off x="1541914" y="2448587"/>
            <a:ext cx="1488559" cy="836428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Arrow Connector 18"/>
          <p:cNvCxnSpPr>
            <a:stCxn id="20" idx="0"/>
          </p:cNvCxnSpPr>
          <p:nvPr/>
        </p:nvCxnSpPr>
        <p:spPr>
          <a:xfrm>
            <a:off x="5578242" y="3367052"/>
            <a:ext cx="43376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 bwMode="gray">
          <a:xfrm rot="14590336">
            <a:off x="4615655" y="2775186"/>
            <a:ext cx="985353" cy="554841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69898" y="4231290"/>
            <a:ext cx="54461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 bwMode="gray">
          <a:xfrm rot="14590336">
            <a:off x="4096291" y="3201452"/>
            <a:ext cx="1941244" cy="596646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/>
          <p:cNvSpPr txBox="1"/>
          <p:nvPr/>
        </p:nvSpPr>
        <p:spPr bwMode="gray">
          <a:xfrm>
            <a:off x="1767734" y="2172937"/>
            <a:ext cx="1262739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Мне нужны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en-US" sz="1800" dirty="0" smtClean="0"/>
              <a:t>$http</a:t>
            </a:r>
            <a:r>
              <a:rPr lang="ru-RU" sz="1800" dirty="0" smtClean="0"/>
              <a:t> и </a:t>
            </a:r>
            <a:r>
              <a:rPr lang="en-US" sz="1800" dirty="0" smtClean="0"/>
              <a:t>$log</a:t>
            </a:r>
            <a:endParaRPr lang="ru-RU" sz="1800" dirty="0" smtClean="0"/>
          </a:p>
        </p:txBody>
      </p:sp>
      <p:sp>
        <p:nvSpPr>
          <p:cNvPr id="45" name="Freeform 44"/>
          <p:cNvSpPr/>
          <p:nvPr/>
        </p:nvSpPr>
        <p:spPr bwMode="gray">
          <a:xfrm>
            <a:off x="5519738" y="2421732"/>
            <a:ext cx="1295400" cy="676275"/>
          </a:xfrm>
          <a:custGeom>
            <a:avLst/>
            <a:gdLst>
              <a:gd name="connsiteX0" fmla="*/ 1295400 w 1295400"/>
              <a:gd name="connsiteY0" fmla="*/ 676275 h 676275"/>
              <a:gd name="connsiteX1" fmla="*/ 814387 w 1295400"/>
              <a:gd name="connsiteY1" fmla="*/ 195262 h 676275"/>
              <a:gd name="connsiteX2" fmla="*/ 0 w 1295400"/>
              <a:gd name="connsiteY2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676275">
                <a:moveTo>
                  <a:pt x="1295400" y="676275"/>
                </a:moveTo>
                <a:cubicBezTo>
                  <a:pt x="1162843" y="492125"/>
                  <a:pt x="1030287" y="307975"/>
                  <a:pt x="814387" y="195262"/>
                </a:cubicBezTo>
                <a:cubicBezTo>
                  <a:pt x="598487" y="82549"/>
                  <a:pt x="130969" y="32544"/>
                  <a:pt x="0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Freeform 45"/>
          <p:cNvSpPr/>
          <p:nvPr/>
        </p:nvSpPr>
        <p:spPr bwMode="gray">
          <a:xfrm>
            <a:off x="5448300" y="2657475"/>
            <a:ext cx="595313" cy="1376363"/>
          </a:xfrm>
          <a:custGeom>
            <a:avLst/>
            <a:gdLst>
              <a:gd name="connsiteX0" fmla="*/ 595313 w 595313"/>
              <a:gd name="connsiteY0" fmla="*/ 1376363 h 1376363"/>
              <a:gd name="connsiteX1" fmla="*/ 290513 w 595313"/>
              <a:gd name="connsiteY1" fmla="*/ 404813 h 1376363"/>
              <a:gd name="connsiteX2" fmla="*/ 0 w 595313"/>
              <a:gd name="connsiteY2" fmla="*/ 0 h 137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313" h="1376363">
                <a:moveTo>
                  <a:pt x="595313" y="1376363"/>
                </a:moveTo>
                <a:cubicBezTo>
                  <a:pt x="492522" y="1005285"/>
                  <a:pt x="389732" y="634207"/>
                  <a:pt x="290513" y="404813"/>
                </a:cubicBezTo>
                <a:cubicBezTo>
                  <a:pt x="191294" y="175419"/>
                  <a:pt x="0" y="0"/>
                  <a:pt x="0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Straight Arrow Connector 46"/>
          <p:cNvCxnSpPr>
            <a:stCxn id="45" idx="2"/>
          </p:cNvCxnSpPr>
          <p:nvPr/>
        </p:nvCxnSpPr>
        <p:spPr>
          <a:xfrm flipH="1">
            <a:off x="5469399" y="2421732"/>
            <a:ext cx="50339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" idx="2"/>
          </p:cNvCxnSpPr>
          <p:nvPr/>
        </p:nvCxnSpPr>
        <p:spPr>
          <a:xfrm flipH="1" flipV="1">
            <a:off x="5419061" y="2624787"/>
            <a:ext cx="29239" cy="32688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reeform 56"/>
          <p:cNvSpPr/>
          <p:nvPr/>
        </p:nvSpPr>
        <p:spPr bwMode="gray">
          <a:xfrm>
            <a:off x="2419350" y="2657475"/>
            <a:ext cx="1214438" cy="804863"/>
          </a:xfrm>
          <a:custGeom>
            <a:avLst/>
            <a:gdLst>
              <a:gd name="connsiteX0" fmla="*/ 1214438 w 1214438"/>
              <a:gd name="connsiteY0" fmla="*/ 0 h 804863"/>
              <a:gd name="connsiteX1" fmla="*/ 595313 w 1214438"/>
              <a:gd name="connsiteY1" fmla="*/ 661988 h 804863"/>
              <a:gd name="connsiteX2" fmla="*/ 0 w 1214438"/>
              <a:gd name="connsiteY2" fmla="*/ 804863 h 8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38" h="804863">
                <a:moveTo>
                  <a:pt x="1214438" y="0"/>
                </a:moveTo>
                <a:cubicBezTo>
                  <a:pt x="1006078" y="263922"/>
                  <a:pt x="797719" y="527844"/>
                  <a:pt x="595313" y="661988"/>
                </a:cubicBezTo>
                <a:cubicBezTo>
                  <a:pt x="392907" y="796132"/>
                  <a:pt x="196453" y="800497"/>
                  <a:pt x="0" y="804863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Straight Arrow Connector 57"/>
          <p:cNvCxnSpPr>
            <a:stCxn id="57" idx="2"/>
          </p:cNvCxnSpPr>
          <p:nvPr/>
        </p:nvCxnSpPr>
        <p:spPr>
          <a:xfrm flipH="1">
            <a:off x="2384484" y="3462338"/>
            <a:ext cx="34866" cy="3875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/>
          <p:cNvSpPr>
            <a:spLocks/>
          </p:cNvSpPr>
          <p:nvPr/>
        </p:nvSpPr>
        <p:spPr bwMode="gray">
          <a:xfrm>
            <a:off x="1362922" y="5103627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</a:t>
            </a:r>
            <a:r>
              <a:rPr lang="ru-RU" sz="2000" dirty="0" err="1" smtClean="0">
                <a:latin typeface="Arial Narrow" pitchFamily="34" charset="0"/>
              </a:rPr>
              <a:t>ангуляр</a:t>
            </a:r>
            <a:r>
              <a:rPr lang="ru-RU" sz="2000" dirty="0" smtClean="0">
                <a:latin typeface="Arial Narrow" pitchFamily="34" charset="0"/>
              </a:rPr>
              <a:t> загружен – все сервисы зарегистрированы</a:t>
            </a:r>
          </a:p>
        </p:txBody>
      </p:sp>
      <p:sp>
        <p:nvSpPr>
          <p:cNvPr id="63" name="Content Placeholder 2"/>
          <p:cNvSpPr>
            <a:spLocks/>
          </p:cNvSpPr>
          <p:nvPr/>
        </p:nvSpPr>
        <p:spPr bwMode="gray">
          <a:xfrm>
            <a:off x="1362920" y="5103626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 Контроллер инициализирован</a:t>
            </a:r>
          </a:p>
        </p:txBody>
      </p:sp>
      <p:sp>
        <p:nvSpPr>
          <p:cNvPr id="64" name="Content Placeholder 2"/>
          <p:cNvSpPr>
            <a:spLocks/>
          </p:cNvSpPr>
          <p:nvPr/>
        </p:nvSpPr>
        <p:spPr bwMode="gray">
          <a:xfrm>
            <a:off x="1360674" y="5103627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контроллер запущен</a:t>
            </a:r>
          </a:p>
        </p:txBody>
      </p:sp>
    </p:spTree>
    <p:extLst>
      <p:ext uri="{BB962C8B-B14F-4D97-AF65-F5344CB8AC3E}">
        <p14:creationId xmlns:p14="http://schemas.microsoft.com/office/powerpoint/2010/main" val="349195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6" grpId="0" animBg="1"/>
      <p:bldP spid="20" grpId="0" animBg="1"/>
      <p:bldP spid="32" grpId="0" animBg="1"/>
      <p:bldP spid="44" grpId="0"/>
      <p:bldP spid="45" grpId="0" animBg="1"/>
      <p:bldP spid="46" grpId="0" animBg="1"/>
      <p:bldP spid="57" grpId="0" animBg="1"/>
      <p:bldP spid="61" grpId="0" animBg="1"/>
      <p:bldP spid="63" grpId="0" animBg="1"/>
      <p:bldP spid="6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for </a:t>
            </a:r>
            <a:r>
              <a:rPr lang="en-US" b="1" dirty="0" smtClean="0"/>
              <a:t>injection</a:t>
            </a:r>
            <a:r>
              <a:rPr lang="en-US" b="1" dirty="0"/>
              <a:t>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504733"/>
              </p:ext>
            </p:extLst>
          </p:nvPr>
        </p:nvGraphicFramePr>
        <p:xfrm>
          <a:off x="303182" y="1345973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649973" y="2027275"/>
            <a:ext cx="772632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6595731" y="2027275"/>
            <a:ext cx="52808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4839335" y="2349687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461443" y="3048158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StoreController</a:t>
            </a:r>
            <a:r>
              <a:rPr lang="en-US" sz="1800" dirty="0"/>
              <a:t> </a:t>
            </a:r>
            <a:r>
              <a:rPr lang="ru-RU" sz="1800" dirty="0"/>
              <a:t>нужен $</a:t>
            </a:r>
            <a:r>
              <a:rPr lang="en-US" sz="1800" dirty="0"/>
              <a:t>http </a:t>
            </a:r>
            <a:r>
              <a:rPr lang="ru-RU" sz="1800" dirty="0"/>
              <a:t>сервис</a:t>
            </a: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6749850" y="2412465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6016801" y="3136762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$</a:t>
            </a:r>
            <a:r>
              <a:rPr lang="en-US" sz="1800" dirty="0" smtClean="0"/>
              <a:t>http</a:t>
            </a:r>
            <a:r>
              <a:rPr lang="ru-RU" sz="1800" dirty="0" smtClean="0"/>
              <a:t> внедрен через аргумент</a:t>
            </a:r>
            <a:endParaRPr lang="ru-RU" sz="1800" dirty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3333273" y="4641869"/>
            <a:ext cx="230256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Что же теперь?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326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Directives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79452"/>
              </p:ext>
            </p:extLst>
          </p:nvPr>
        </p:nvGraphicFramePr>
        <p:xfrm>
          <a:off x="228812" y="1730409"/>
          <a:ext cx="8496300" cy="2831239"/>
        </p:xfrm>
        <a:graphic>
          <a:graphicData uri="http://schemas.openxmlformats.org/drawingml/2006/table">
            <a:tbl>
              <a:tblPr/>
              <a:tblGrid>
                <a:gridCol w="4824536"/>
                <a:gridCol w="3671764"/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ng-controller=“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828" y="722297"/>
            <a:ext cx="8517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Директива это маркер в </a:t>
            </a:r>
            <a:r>
              <a:rPr lang="en-US" dirty="0" smtClean="0"/>
              <a:t>HTML</a:t>
            </a:r>
            <a:r>
              <a:rPr lang="ru-RU" dirty="0" smtClean="0"/>
              <a:t>-теге, который говорит </a:t>
            </a:r>
            <a:r>
              <a:rPr lang="ru-RU" dirty="0" err="1" smtClean="0"/>
              <a:t>Ангуляру</a:t>
            </a:r>
            <a:r>
              <a:rPr lang="ru-RU" dirty="0"/>
              <a:t> </a:t>
            </a:r>
            <a:r>
              <a:rPr lang="ru-RU" dirty="0" smtClean="0"/>
              <a:t>запустить или связать код на </a:t>
            </a:r>
            <a:r>
              <a:rPr lang="en-US" dirty="0" smtClean="0"/>
              <a:t>JavaScript.</a:t>
            </a:r>
            <a:endParaRPr lang="ru-RU" dirty="0"/>
          </a:p>
        </p:txBody>
      </p:sp>
      <p:sp>
        <p:nvSpPr>
          <p:cNvPr id="8" name="Down Arrow 7"/>
          <p:cNvSpPr/>
          <p:nvPr/>
        </p:nvSpPr>
        <p:spPr bwMode="auto">
          <a:xfrm>
            <a:off x="1957004" y="2887597"/>
            <a:ext cx="216024" cy="179514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Bent-Up Arrow 8"/>
          <p:cNvSpPr/>
          <p:nvPr/>
        </p:nvSpPr>
        <p:spPr bwMode="auto">
          <a:xfrm rot="5400000">
            <a:off x="4415433" y="2089025"/>
            <a:ext cx="432048" cy="2029193"/>
          </a:xfrm>
          <a:prstGeom prst="bentUpArrow">
            <a:avLst>
              <a:gd name="adj1" fmla="val 12955"/>
              <a:gd name="adj2" fmla="val 25000"/>
              <a:gd name="adj3" fmla="val 27631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7717644" y="2378481"/>
            <a:ext cx="216024" cy="581124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524956" y="4826753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Директива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46054" y="2959605"/>
            <a:ext cx="2704284" cy="6430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Название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 функции, которую надо выполнить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5018" y="2606020"/>
            <a:ext cx="332940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4681" y="2108794"/>
            <a:ext cx="1074287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8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use our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60779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992374" y="2661259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2626190" y="3149656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713000" y="3837713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Получаем данные из </a:t>
            </a:r>
          </a:p>
          <a:p>
            <a:r>
              <a:rPr lang="en-US" sz="1800" dirty="0" err="1"/>
              <a:t>products.json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74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Service will Return Data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25212"/>
              </p:ext>
            </p:extLst>
          </p:nvPr>
        </p:nvGraphicFramePr>
        <p:xfrm>
          <a:off x="303182" y="1345973"/>
          <a:ext cx="8229600" cy="298246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.success(function(data){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 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3919870" y="2730159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4648759" y="3140149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444987" y="3751406"/>
            <a:ext cx="266465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$http</a:t>
            </a:r>
            <a:r>
              <a:rPr lang="ru-RU" sz="1800" dirty="0" smtClean="0"/>
              <a:t> возвращает </a:t>
            </a:r>
            <a:r>
              <a:rPr lang="en-US" sz="1800" dirty="0" smtClean="0"/>
              <a:t>Promise</a:t>
            </a:r>
            <a:r>
              <a:rPr lang="ru-RU" sz="1800" dirty="0" smtClean="0"/>
              <a:t>, так что </a:t>
            </a:r>
            <a:r>
              <a:rPr lang="en-US" sz="1800" dirty="0" smtClean="0"/>
              <a:t>success()</a:t>
            </a:r>
            <a:r>
              <a:rPr lang="ru-RU" sz="1800" dirty="0" smtClean="0"/>
              <a:t> вернет </a:t>
            </a:r>
            <a:r>
              <a:rPr lang="en-US" sz="1800" dirty="0" smtClean="0"/>
              <a:t>data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778561" y="3083442"/>
            <a:ext cx="2682882" cy="46783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1696452" y="3551273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1492680" y="4162530"/>
            <a:ext cx="266465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Куда нам нужно положить </a:t>
            </a:r>
            <a:r>
              <a:rPr lang="en-US" sz="1800" dirty="0" smtClean="0"/>
              <a:t>data</a:t>
            </a:r>
            <a:r>
              <a:rPr lang="ru-RU" sz="1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248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Storing the Data for use in our Page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09906"/>
              </p:ext>
            </p:extLst>
          </p:nvPr>
        </p:nvGraphicFramePr>
        <p:xfrm>
          <a:off x="303182" y="1345973"/>
          <a:ext cx="8229600" cy="298246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store = this;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').success(function(data){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895038" y="2290964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5400000">
            <a:off x="4374696" y="2284782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5244864" y="2271071"/>
            <a:ext cx="3672308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Нужна внутренняя переменная с ссылкой на сам контроллер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1023162" y="3120831"/>
            <a:ext cx="1790922" cy="20754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2343878" y="3394113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2129523" y="4015090"/>
            <a:ext cx="424292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Теперь мы можем положить </a:t>
            </a:r>
            <a:r>
              <a:rPr lang="en-US" sz="1800" dirty="0" smtClean="0"/>
              <a:t>data</a:t>
            </a:r>
            <a:r>
              <a:rPr lang="ru-RU" sz="1800" dirty="0" smtClean="0"/>
              <a:t> в контроллер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177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Initialize Products to be a Blank Array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004810"/>
              </p:ext>
            </p:extLst>
          </p:nvPr>
        </p:nvGraphicFramePr>
        <p:xfrm>
          <a:off x="303182" y="1345973"/>
          <a:ext cx="8229600" cy="322783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store = this;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 ];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').success(function(data){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895038" y="2596558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5400000">
            <a:off x="4289635" y="2423851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5010948" y="2449732"/>
            <a:ext cx="3672308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Нам нужно проинициализировать </a:t>
            </a:r>
            <a:r>
              <a:rPr lang="en-US" sz="1800" dirty="0" smtClean="0"/>
              <a:t>products</a:t>
            </a:r>
            <a:r>
              <a:rPr lang="ru-RU" sz="1800" dirty="0" smtClean="0"/>
              <a:t> как пустой массив, 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6696628" y="3011652"/>
            <a:ext cx="2120254" cy="145769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так как страница будет нарисована раньше чем мы получим данные из </a:t>
            </a:r>
            <a:r>
              <a:rPr lang="en-US" sz="1800" dirty="0" smtClean="0"/>
              <a:t>GET</a:t>
            </a:r>
            <a:r>
              <a:rPr lang="ru-RU" sz="1800" dirty="0" smtClean="0"/>
              <a:t> запроса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4218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Service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082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Additional $http functionality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8"/>
            <a:ext cx="8482972" cy="4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В дополнение к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get()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запросам,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$http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может делать </a:t>
            </a:r>
            <a:r>
              <a:rPr lang="en-US" sz="2000" dirty="0">
                <a:solidFill>
                  <a:srgbClr val="4B4B4B"/>
                </a:solidFill>
                <a:latin typeface="Arial Narrow" pitchFamily="34" charset="0"/>
              </a:rPr>
              <a:t>post(), put(), delete()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80815"/>
              </p:ext>
            </p:extLst>
          </p:nvPr>
        </p:nvGraphicFramePr>
        <p:xfrm>
          <a:off x="403642" y="21770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http.post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param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'value'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75112"/>
              </p:ext>
            </p:extLst>
          </p:nvPr>
        </p:nvGraphicFramePr>
        <p:xfrm>
          <a:off x="403642" y="266965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http.delete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8960" y="3489451"/>
            <a:ext cx="8482972" cy="4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Или любой другой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метод, используя объект </a:t>
            </a:r>
            <a:r>
              <a:rPr lang="en-US" sz="2000" dirty="0" err="1" smtClean="0">
                <a:solidFill>
                  <a:srgbClr val="4B4B4B"/>
                </a:solidFill>
                <a:latin typeface="Arial Narrow" pitchFamily="34" charset="0"/>
              </a:rPr>
              <a:t>config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41985"/>
              </p:ext>
            </p:extLst>
          </p:nvPr>
        </p:nvGraphicFramePr>
        <p:xfrm>
          <a:off x="403642" y="41582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'OPTIONS',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618724"/>
              </p:ext>
            </p:extLst>
          </p:nvPr>
        </p:nvGraphicFramePr>
        <p:xfrm>
          <a:off x="403642" y="465085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'PATCH',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0460"/>
              </p:ext>
            </p:extLst>
          </p:nvPr>
        </p:nvGraphicFramePr>
        <p:xfrm>
          <a:off x="403642" y="512398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'TRACE',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 smtClean="0"/>
              <a:t>Bonus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7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AngularJS  full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515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AngularJS  full environment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8"/>
            <a:ext cx="8482972" cy="144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Рассмотрим стандартное боевое окружение на примере проекта </a:t>
            </a:r>
            <a:r>
              <a:rPr lang="en-US" sz="2000" b="1" dirty="0" smtClean="0"/>
              <a:t>angular-seed</a:t>
            </a:r>
            <a:r>
              <a:rPr lang="en-US" sz="2000" dirty="0" smtClean="0">
                <a:latin typeface="Arial Narrow" pitchFamily="34" charset="0"/>
              </a:rPr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Этот проект можно скачать тут -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github.com/angular/angular-seed.git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198959" y="3037726"/>
            <a:ext cx="347990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400" dirty="0">
                <a:latin typeface="Arial Narrow" pitchFamily="34" charset="0"/>
              </a:rPr>
              <a:t>Или же его можно просто </a:t>
            </a:r>
            <a:r>
              <a:rPr lang="ru-RU" sz="2400" dirty="0" smtClean="0">
                <a:latin typeface="Arial Narrow" pitchFamily="34" charset="0"/>
              </a:rPr>
              <a:t>запустить</a:t>
            </a:r>
            <a:r>
              <a:rPr lang="en-US" sz="2400" dirty="0" smtClean="0">
                <a:latin typeface="Arial Narrow" pitchFamily="34" charset="0"/>
              </a:rPr>
              <a:t> </a:t>
            </a:r>
            <a:r>
              <a:rPr lang="ru-RU" sz="2400" dirty="0" smtClean="0">
                <a:latin typeface="Arial Narrow" pitchFamily="34" charset="0"/>
              </a:rPr>
              <a:t>из </a:t>
            </a:r>
            <a:r>
              <a:rPr lang="ru-RU" sz="2400" dirty="0">
                <a:latin typeface="Arial Narrow" pitchFamily="34" charset="0"/>
              </a:rPr>
              <a:t>готового шаблона в </a:t>
            </a:r>
            <a:r>
              <a:rPr lang="en-US" sz="2400" dirty="0">
                <a:latin typeface="Arial Narrow" pitchFamily="34" charset="0"/>
              </a:rPr>
              <a:t>IDEA.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64" y="2725591"/>
            <a:ext cx="4785343" cy="35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8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AngularJS  full environment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9"/>
            <a:ext cx="467075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Рассмотрим структуру полученного проекта</a:t>
            </a:r>
            <a:endParaRPr lang="en-US" sz="2000" b="1" dirty="0"/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98960" y="3411479"/>
            <a:ext cx="445101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Как вы видите, на первый взгляд она достаточно сложна.</a:t>
            </a:r>
            <a:endParaRPr lang="en-US" sz="2000" b="1" dirty="0"/>
          </a:p>
        </p:txBody>
      </p:sp>
      <p:sp>
        <p:nvSpPr>
          <p:cNvPr id="11" name="Content Placeholder 2"/>
          <p:cNvSpPr>
            <a:spLocks/>
          </p:cNvSpPr>
          <p:nvPr/>
        </p:nvSpPr>
        <p:spPr bwMode="gray">
          <a:xfrm>
            <a:off x="198960" y="4883889"/>
            <a:ext cx="445101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Попробуем разобраться, что же из себя представляет данный проект.</a:t>
            </a:r>
            <a:endParaRPr lang="en-US" sz="2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55" y="800078"/>
            <a:ext cx="2510206" cy="553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7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79665"/>
              </p:ext>
            </p:extLst>
          </p:nvPr>
        </p:nvGraphicFramePr>
        <p:xfrm>
          <a:off x="326551" y="1394867"/>
          <a:ext cx="8287354" cy="3333778"/>
        </p:xfrm>
        <a:graphic>
          <a:graphicData uri="http://schemas.openxmlformats.org/drawingml/2006/table">
            <a:tbl>
              <a:tblPr/>
              <a:tblGrid>
                <a:gridCol w="8287354"/>
              </a:tblGrid>
              <a:tr h="3091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24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642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487589" y="437298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567709" y="1574887"/>
            <a:ext cx="164665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Twitter Bootstra</a:t>
            </a:r>
            <a:r>
              <a:rPr lang="en-US" sz="2000" dirty="0" smtClean="0">
                <a:latin typeface="Tele-GroteskNor" pitchFamily="2" charset="0"/>
              </a:rPr>
              <a:t>p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5919637" y="355853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7283023" y="1934927"/>
            <a:ext cx="216024" cy="51109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9"/>
            <a:ext cx="467075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Начнем с файла </a:t>
            </a:r>
            <a:r>
              <a:rPr lang="en-US" sz="2000" b="1" dirty="0" err="1" smtClean="0"/>
              <a:t>package.json</a:t>
            </a:r>
            <a:endParaRPr lang="en-US" sz="2000" b="1" dirty="0"/>
          </a:p>
        </p:txBody>
      </p:sp>
      <p:sp>
        <p:nvSpPr>
          <p:cNvPr id="9" name="Content Placeholder 2"/>
          <p:cNvSpPr>
            <a:spLocks/>
          </p:cNvSpPr>
          <p:nvPr/>
        </p:nvSpPr>
        <p:spPr bwMode="gray">
          <a:xfrm>
            <a:off x="296085" y="3680838"/>
            <a:ext cx="8323375" cy="229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Файл </a:t>
            </a:r>
            <a:r>
              <a:rPr lang="ru-RU" sz="2000" b="1" dirty="0" err="1"/>
              <a:t>package.json</a:t>
            </a:r>
            <a:r>
              <a:rPr lang="ru-RU" sz="2000" b="1" dirty="0"/>
              <a:t> содержит в себе информацию о вашем приложении: название, версия, зависимости и тому подобное.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Любая </a:t>
            </a:r>
            <a:r>
              <a:rPr lang="ru-RU" sz="2000" b="1" dirty="0"/>
              <a:t>директория, в которой есть этот файл, интерпретируется как Node.js-пакет, даже если вы не собираетесь публиковать его.</a:t>
            </a:r>
            <a:endParaRPr lang="en-US" sz="2000" b="1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74" y="1090491"/>
            <a:ext cx="2482370" cy="215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9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9" y="1387749"/>
            <a:ext cx="5046435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Прежде чем рассматривать файл </a:t>
            </a:r>
            <a:r>
              <a:rPr lang="en-US" sz="2000" b="1" dirty="0" err="1" smtClean="0"/>
              <a:t>package.json</a:t>
            </a:r>
            <a:r>
              <a:rPr lang="ru-RU" sz="2000" b="1" dirty="0" smtClean="0"/>
              <a:t>, разберемся что такое </a:t>
            </a:r>
            <a:r>
              <a:rPr lang="en-US" sz="2000" b="1" dirty="0" smtClean="0"/>
              <a:t>node.js.</a:t>
            </a:r>
            <a:endParaRPr lang="en-US" sz="2000" b="1" dirty="0"/>
          </a:p>
        </p:txBody>
      </p:sp>
      <p:pic>
        <p:nvPicPr>
          <p:cNvPr id="9220" name="Picture 4" descr="nodejs-logo.png (424×27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23" y="1267008"/>
            <a:ext cx="40386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/>
          </p:cNvSpPr>
          <p:nvPr/>
        </p:nvSpPr>
        <p:spPr bwMode="gray">
          <a:xfrm>
            <a:off x="198958" y="2883396"/>
            <a:ext cx="5046435" cy="214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Сам по себе Node.js является C++ приложением, которое получает на входе </a:t>
            </a:r>
            <a:r>
              <a:rPr lang="ru-RU" sz="2000" b="1" dirty="0" err="1"/>
              <a:t>JavaScript</a:t>
            </a:r>
            <a:r>
              <a:rPr lang="ru-RU" sz="2000" b="1" dirty="0"/>
              <a:t>-код и выполняет его</a:t>
            </a:r>
            <a:r>
              <a:rPr lang="ru-RU" sz="2000" b="1" dirty="0" smtClean="0"/>
              <a:t>.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Node.js делает возможным написание серверных приложений на </a:t>
            </a:r>
            <a:r>
              <a:rPr lang="ru-RU" sz="2000" b="1" dirty="0" err="1"/>
              <a:t>JavaScript</a:t>
            </a:r>
            <a:r>
              <a:rPr lang="ru-RU" sz="2000" b="1" dirty="0"/>
              <a:t>. Он построен на движке </a:t>
            </a:r>
            <a:r>
              <a:rPr lang="ru-RU" sz="2000" b="1" dirty="0" err="1"/>
              <a:t>JavaScript</a:t>
            </a:r>
            <a:r>
              <a:rPr lang="ru-RU" sz="2000" b="1" dirty="0"/>
              <a:t> V8 и написан на C</a:t>
            </a:r>
            <a:r>
              <a:rPr lang="ru-RU" sz="2000" b="1" dirty="0" smtClean="0"/>
              <a:t>++</a:t>
            </a:r>
            <a:r>
              <a:rPr lang="en-US" sz="2000" b="1" dirty="0" smtClean="0"/>
              <a:t>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920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3099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Вкратце, пакетом в Node.js называется один или несколько </a:t>
            </a:r>
            <a:r>
              <a:rPr lang="ru-RU" sz="2000" b="1" dirty="0" err="1"/>
              <a:t>JavaScript</a:t>
            </a:r>
            <a:r>
              <a:rPr lang="ru-RU" sz="2000" b="1" dirty="0"/>
              <a:t>-файлов, представляющих собой какую-то библиотеку или инструмент.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err="1" smtClean="0"/>
              <a:t>npm</a:t>
            </a:r>
            <a:r>
              <a:rPr lang="ru-RU" sz="2000" b="1" dirty="0" smtClean="0"/>
              <a:t> </a:t>
            </a:r>
            <a:r>
              <a:rPr lang="ru-RU" sz="2000" b="1" dirty="0"/>
              <a:t>(</a:t>
            </a:r>
            <a:r>
              <a:rPr lang="ru-RU" sz="2000" b="1" dirty="0" err="1"/>
              <a:t>аббр</a:t>
            </a:r>
            <a:r>
              <a:rPr lang="ru-RU" sz="2000" b="1" dirty="0"/>
              <a:t>. </a:t>
            </a:r>
            <a:r>
              <a:rPr lang="ru-RU" sz="2000" b="1" dirty="0" err="1"/>
              <a:t>node</a:t>
            </a:r>
            <a:r>
              <a:rPr lang="ru-RU" sz="2000" b="1" dirty="0"/>
              <a:t> </a:t>
            </a:r>
            <a:r>
              <a:rPr lang="ru-RU" sz="2000" b="1" dirty="0" err="1"/>
              <a:t>package</a:t>
            </a:r>
            <a:r>
              <a:rPr lang="ru-RU" sz="2000" b="1" dirty="0"/>
              <a:t> </a:t>
            </a:r>
            <a:r>
              <a:rPr lang="ru-RU" sz="2000" b="1" dirty="0" err="1"/>
              <a:t>manager</a:t>
            </a:r>
            <a:r>
              <a:rPr lang="ru-RU" sz="2000" b="1" dirty="0"/>
              <a:t>) — это стандартный менеджер пакетов, автоматически устанавливающийся вместе с Node.js. Он используется для скачивания пакетов из облачного сервера </a:t>
            </a:r>
            <a:r>
              <a:rPr lang="ru-RU" sz="2000" b="1" dirty="0" err="1"/>
              <a:t>npm</a:t>
            </a:r>
            <a:r>
              <a:rPr lang="ru-RU" sz="2000" b="1" dirty="0"/>
              <a:t>, либо для загрузки пакетов на эти сервера</a:t>
            </a:r>
            <a:r>
              <a:rPr lang="ru-RU" sz="2000" b="1" dirty="0" smtClean="0"/>
              <a:t>.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С помощью </a:t>
            </a:r>
            <a:r>
              <a:rPr lang="en-US" sz="2000" b="1" dirty="0" err="1" smtClean="0"/>
              <a:t>npm</a:t>
            </a:r>
            <a:r>
              <a:rPr lang="en-US" sz="2000" b="1" dirty="0" smtClean="0"/>
              <a:t> </a:t>
            </a:r>
            <a:r>
              <a:rPr lang="ru-RU" sz="2000" b="1" dirty="0" smtClean="0"/>
              <a:t>мы управляем пакетами, необходимыми в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 для нашего проекта.</a:t>
            </a:r>
          </a:p>
        </p:txBody>
      </p:sp>
      <p:pic>
        <p:nvPicPr>
          <p:cNvPr id="10242" name="Picture 2" descr="NPM.jpg (548×26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4" y="4291317"/>
            <a:ext cx="3834368" cy="18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4291317"/>
            <a:ext cx="3370040" cy="209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Например, мы хотим использовать </a:t>
            </a:r>
            <a:r>
              <a:rPr lang="en-US" sz="2000" b="1" dirty="0" smtClean="0"/>
              <a:t>http-server</a:t>
            </a:r>
            <a:r>
              <a:rPr lang="ru-RU" sz="2000" b="1" dirty="0" smtClean="0"/>
              <a:t> для разворачивания на нем нашего приложения.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этого надо сделать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/>
              <a:t>npm</a:t>
            </a:r>
            <a:r>
              <a:rPr lang="en-US" sz="2000" b="1" dirty="0"/>
              <a:t> install http-server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313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 and </a:t>
            </a:r>
            <a:r>
              <a:rPr lang="en-US" dirty="0" err="1" smtClean="0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того, чтобы не устанавливать вручную все зависимости для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 в нашем проекте используется файл </a:t>
            </a:r>
            <a:r>
              <a:rPr lang="en-US" sz="2000" b="1" dirty="0" err="1" smtClean="0"/>
              <a:t>package.json</a:t>
            </a:r>
            <a:r>
              <a:rPr lang="en-US" sz="2000" b="1" dirty="0" smtClean="0"/>
              <a:t>.</a:t>
            </a:r>
            <a:endParaRPr lang="ru-RU" sz="2000" b="1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07" y="1905553"/>
            <a:ext cx="39528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2751162"/>
            <a:ext cx="4146218" cy="291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выполнения этого файла достаточно перейти в директорию с этим файлом и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install</a:t>
            </a: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8616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</a:t>
            </a:r>
            <a:r>
              <a:rPr lang="en-US" sz="2000" b="1" dirty="0" smtClean="0"/>
              <a:t>IDEA</a:t>
            </a:r>
            <a:r>
              <a:rPr lang="ru-RU" sz="2000" b="1" dirty="0" smtClean="0"/>
              <a:t> можно сделать таким образом(должен быть установлен плагин </a:t>
            </a:r>
            <a:r>
              <a:rPr lang="en-US" sz="2000" b="1" dirty="0" err="1" smtClean="0"/>
              <a:t>NodeJS</a:t>
            </a:r>
            <a:r>
              <a:rPr lang="ru-RU" sz="2000" b="1" dirty="0" smtClean="0"/>
              <a:t>)</a:t>
            </a:r>
          </a:p>
        </p:txBody>
      </p:sp>
      <p:pic>
        <p:nvPicPr>
          <p:cNvPr id="12293" name="Picture 5" descr="C:\Users\bFinkels\Pictures\Angular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1318260"/>
            <a:ext cx="2734665" cy="47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Вывод консоли должен быть следующим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1" y="1573282"/>
            <a:ext cx="8321306" cy="426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56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46" y="1154201"/>
            <a:ext cx="3796361" cy="443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Как вы могли заметить в выводе консоли были такие строчки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5" y="1633083"/>
            <a:ext cx="79533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198954" y="318925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Хотя запускали мы </a:t>
            </a:r>
            <a:r>
              <a:rPr lang="en-US" sz="2000" b="1" dirty="0" err="1" smtClean="0"/>
              <a:t>npm</a:t>
            </a:r>
            <a:r>
              <a:rPr lang="ru-RU" sz="2000" b="1" dirty="0" smtClean="0"/>
              <a:t>, который должен был установить пакеты для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, а </a:t>
            </a:r>
            <a:r>
              <a:rPr lang="ru-RU" sz="2000" b="1" dirty="0" err="1" smtClean="0"/>
              <a:t>ангуляр</a:t>
            </a:r>
            <a:r>
              <a:rPr lang="ru-RU" sz="2000" b="1" dirty="0" smtClean="0"/>
              <a:t> это явно не пакет для </a:t>
            </a:r>
            <a:r>
              <a:rPr lang="en-US" sz="2000" b="1" dirty="0" smtClean="0"/>
              <a:t>node.js</a:t>
            </a:r>
            <a:r>
              <a:rPr lang="ru-RU" sz="2000" b="1" dirty="0"/>
              <a:t>.</a:t>
            </a: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4227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6" y="1040418"/>
            <a:ext cx="3719082" cy="379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Произошло это из-за того,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что в нашем </a:t>
            </a:r>
            <a:r>
              <a:rPr lang="en-US" sz="2000" b="1" dirty="0" err="1" smtClean="0"/>
              <a:t>package.json</a:t>
            </a:r>
            <a:r>
              <a:rPr lang="ru-RU" sz="2000" b="1" dirty="0" smtClean="0"/>
              <a:t> было написано следующее.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секции </a:t>
            </a:r>
            <a:r>
              <a:rPr lang="en-US" sz="2000" b="1" dirty="0" err="1" smtClean="0"/>
              <a:t>skripts</a:t>
            </a:r>
            <a:r>
              <a:rPr lang="ru-RU" sz="2000" b="1" dirty="0" smtClean="0"/>
              <a:t> есть пункт </a:t>
            </a:r>
            <a:r>
              <a:rPr lang="en-US" sz="2000" b="1" dirty="0" err="1" smtClean="0"/>
              <a:t>postinstall</a:t>
            </a:r>
            <a:r>
              <a:rPr lang="ru-RU" sz="2000" b="1" dirty="0" smtClean="0"/>
              <a:t> и в нем мы выполняем </a:t>
            </a:r>
            <a:r>
              <a:rPr lang="en-US" sz="2000" b="1" dirty="0" smtClean="0"/>
              <a:t>bower install.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Прежде чем идти дальше, посмотрим, что такое </a:t>
            </a:r>
            <a:r>
              <a:rPr lang="en-US" sz="2000" b="1" dirty="0" smtClean="0"/>
              <a:t>bower.</a:t>
            </a:r>
            <a:endParaRPr lang="ru-RU" sz="2000" b="1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038" y="902970"/>
            <a:ext cx="49053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15362" name="Picture 2" descr="https://hsto.org/files/1fb/08e/0a3/1fb08e0a34354419ab9b8ebbdecf5b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55" y="1311592"/>
            <a:ext cx="5753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5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1" y="888068"/>
            <a:ext cx="6480398" cy="27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Пишем в них части нашего приложения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Делают наш код более поддерживаемым, тестируемым и читабельным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В них мы определяем зависимости для нашего приложения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Модули могут использовать другие модули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7276265" cy="5139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smtClean="0"/>
              <a:t>Bower – </a:t>
            </a:r>
            <a:r>
              <a:rPr lang="ru-RU" sz="2000" b="1" dirty="0" smtClean="0"/>
              <a:t>это менеджер пакетов для нашего приложения.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Всё, что делает </a:t>
            </a:r>
            <a:r>
              <a:rPr lang="en-US" sz="2000" b="1" dirty="0"/>
              <a:t>Bower </a:t>
            </a:r>
            <a:r>
              <a:rPr lang="ru-RU" sz="2000" b="1" dirty="0" smtClean="0"/>
              <a:t>— </a:t>
            </a:r>
            <a:r>
              <a:rPr lang="ru-RU" sz="2000" b="1" dirty="0"/>
              <a:t>устанавливает нужные проекту пакеты подходящих версий вместе с их зависимостями. 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Он загружает </a:t>
            </a:r>
            <a:r>
              <a:rPr lang="ru-RU" sz="2000" b="1" dirty="0"/>
              <a:t>файлы нужных библиотек и всё, что нужно для их работы в специальную папку. Остальное остаётся на усмотрение разработчика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Главное </a:t>
            </a:r>
            <a:r>
              <a:rPr lang="ru-RU" sz="2000" b="1" dirty="0"/>
              <a:t>отличие </a:t>
            </a:r>
            <a:r>
              <a:rPr lang="ru-RU" sz="2000" b="1" dirty="0" err="1"/>
              <a:t>npm</a:t>
            </a:r>
            <a:r>
              <a:rPr lang="ru-RU" sz="2000" b="1" dirty="0"/>
              <a:t> и </a:t>
            </a:r>
            <a:r>
              <a:rPr lang="en-US" sz="2000" b="1" dirty="0"/>
              <a:t>Bower </a:t>
            </a:r>
            <a:r>
              <a:rPr lang="ru-RU" sz="2000" b="1" dirty="0" smtClean="0"/>
              <a:t>— </a:t>
            </a:r>
            <a:r>
              <a:rPr lang="ru-RU" sz="2000" b="1" dirty="0"/>
              <a:t>подход к установке зависимостей пакетов. </a:t>
            </a:r>
            <a:r>
              <a:rPr lang="ru-RU" sz="2000" b="1" dirty="0" err="1"/>
              <a:t>npm</a:t>
            </a:r>
            <a:r>
              <a:rPr lang="ru-RU" sz="2000" b="1" dirty="0"/>
              <a:t> устанавливает зависимости для каждого пакета отдельно, в итоге получается большое дерево пакетов (</a:t>
            </a:r>
            <a:r>
              <a:rPr lang="ru-RU" sz="2000" b="1" dirty="0" err="1"/>
              <a:t>node_modules</a:t>
            </a:r>
            <a:r>
              <a:rPr lang="ru-RU" sz="2000" b="1" dirty="0"/>
              <a:t>/</a:t>
            </a:r>
            <a:r>
              <a:rPr lang="ru-RU" sz="2000" b="1" dirty="0" err="1"/>
              <a:t>grunt</a:t>
            </a:r>
            <a:r>
              <a:rPr lang="ru-RU" sz="2000" b="1" dirty="0"/>
              <a:t>/</a:t>
            </a:r>
            <a:r>
              <a:rPr lang="ru-RU" sz="2000" b="1" dirty="0" err="1"/>
              <a:t>node_modules</a:t>
            </a:r>
            <a:r>
              <a:rPr lang="ru-RU" sz="2000" b="1" dirty="0"/>
              <a:t>/</a:t>
            </a:r>
            <a:r>
              <a:rPr lang="ru-RU" sz="2000" b="1" dirty="0" err="1"/>
              <a:t>glob</a:t>
            </a:r>
            <a:r>
              <a:rPr lang="ru-RU" sz="2000" b="1" dirty="0"/>
              <a:t>/</a:t>
            </a:r>
            <a:r>
              <a:rPr lang="ru-RU" sz="2000" b="1" dirty="0" err="1"/>
              <a:t>node_modules</a:t>
            </a:r>
            <a:r>
              <a:rPr lang="ru-RU" sz="2000" b="1" dirty="0"/>
              <a:t>/…), где может быть несколько версий одного и того же пакета. 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</a:t>
            </a:r>
            <a:r>
              <a:rPr lang="ru-RU" sz="2000" b="1" dirty="0" err="1"/>
              <a:t>Бовере</a:t>
            </a:r>
            <a:r>
              <a:rPr lang="ru-RU" sz="2000" b="1" dirty="0"/>
              <a:t> каждый пакет устанавливается один раз (</a:t>
            </a:r>
            <a:r>
              <a:rPr lang="ru-RU" sz="2000" b="1" dirty="0" err="1"/>
              <a:t>jQuery</a:t>
            </a:r>
            <a:r>
              <a:rPr lang="ru-RU" sz="2000" b="1" dirty="0"/>
              <a:t> всегда будет в папке </a:t>
            </a:r>
            <a:r>
              <a:rPr lang="ru-RU" sz="2000" b="1" dirty="0" err="1"/>
              <a:t>bower_components</a:t>
            </a:r>
            <a:r>
              <a:rPr lang="ru-RU" sz="2000" b="1" dirty="0"/>
              <a:t>/</a:t>
            </a:r>
            <a:r>
              <a:rPr lang="ru-RU" sz="2000" b="1" dirty="0" err="1"/>
              <a:t>jquery</a:t>
            </a:r>
            <a:r>
              <a:rPr lang="ru-RU" sz="2000" b="1" dirty="0"/>
              <a:t>, сколько бы пакетов от него не зависело) и в случае конфликта зависимостей, </a:t>
            </a:r>
            <a:r>
              <a:rPr lang="ru-RU" sz="2000" b="1" dirty="0" err="1"/>
              <a:t>Бовер</a:t>
            </a:r>
            <a:r>
              <a:rPr lang="ru-RU" sz="2000" b="1" dirty="0"/>
              <a:t> просто не станет устанавливать пакет, не совместимый с уже установленными</a:t>
            </a:r>
            <a:r>
              <a:rPr lang="ru-RU" sz="2000" b="1" dirty="0" smtClean="0"/>
              <a:t>.</a:t>
            </a:r>
          </a:p>
        </p:txBody>
      </p:sp>
      <p:pic>
        <p:nvPicPr>
          <p:cNvPr id="17412" name="Picture 4" descr="Картинки по запросу b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57" y="0"/>
            <a:ext cx="2435749" cy="182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9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 and </a:t>
            </a:r>
            <a:r>
              <a:rPr lang="en-US" dirty="0" err="1" smtClean="0"/>
              <a:t>Bower.json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5778935" cy="126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smtClean="0"/>
              <a:t>Bower</a:t>
            </a:r>
            <a:r>
              <a:rPr lang="ru-RU" sz="2000" b="1" dirty="0" smtClean="0"/>
              <a:t> складывает все наши зависимости на </a:t>
            </a:r>
            <a:r>
              <a:rPr lang="ru-RU" sz="2000" b="1" dirty="0" err="1" smtClean="0"/>
              <a:t>фронтенде</a:t>
            </a:r>
            <a:r>
              <a:rPr lang="ru-RU" sz="2000" b="1" dirty="0" smtClean="0"/>
              <a:t> в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п</a:t>
            </a:r>
            <a:r>
              <a:rPr lang="ru-RU" sz="2000" b="1" dirty="0" smtClean="0"/>
              <a:t>апку </a:t>
            </a:r>
            <a:r>
              <a:rPr lang="en-US" sz="2000" b="1" dirty="0" err="1" smtClean="0"/>
              <a:t>bower_components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</a:t>
            </a:r>
            <a:r>
              <a:rPr lang="en-US" sz="2000" b="1" dirty="0" smtClean="0"/>
              <a:t>bower </a:t>
            </a:r>
            <a:r>
              <a:rPr lang="ru-RU" sz="2000" b="1" dirty="0" smtClean="0"/>
              <a:t>как и для </a:t>
            </a:r>
            <a:r>
              <a:rPr lang="en-US" sz="2000" b="1" dirty="0" err="1" smtClean="0"/>
              <a:t>npm</a:t>
            </a:r>
            <a:r>
              <a:rPr lang="ru-RU" sz="2000" b="1" dirty="0" smtClean="0"/>
              <a:t> существует файл со списком зависимостей – </a:t>
            </a:r>
            <a:r>
              <a:rPr lang="en-US" sz="2000" b="1" dirty="0" err="1" smtClean="0"/>
              <a:t>bower.json</a:t>
            </a:r>
            <a:endParaRPr lang="ru-RU" sz="2000" b="1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90" y="1040418"/>
            <a:ext cx="27051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67313"/>
            <a:ext cx="40005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0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Application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720005" cy="4156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Итого на данный  момент мы запустили в корне нашего проекта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install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результате этого в структуре нашего проекта появилось две новых директории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bower_components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node_modules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запуска приложения необходимо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start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Или же в </a:t>
            </a:r>
            <a:r>
              <a:rPr lang="en-US" sz="2000" b="1" dirty="0" smtClean="0"/>
              <a:t>IDEA</a:t>
            </a:r>
            <a:r>
              <a:rPr lang="ru-RU" sz="2000" b="1" dirty="0" smtClean="0"/>
              <a:t> можно сделать так: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10" y="3726180"/>
            <a:ext cx="3772140" cy="251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3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8442125" cy="102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Теперь нам бы хотелось протестировать наш проект с помощью тестов.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данном проекте есть фалы тестов лежат около самих </a:t>
            </a:r>
            <a:r>
              <a:rPr lang="en-US" sz="2000" b="1" dirty="0" err="1" smtClean="0"/>
              <a:t>js</a:t>
            </a:r>
            <a:r>
              <a:rPr lang="ru-RU" sz="2000" b="1" dirty="0" smtClean="0"/>
              <a:t> файлов, которые они тестируют, т.к. тут используется </a:t>
            </a:r>
            <a:r>
              <a:rPr lang="en-US" sz="2000" b="1" dirty="0"/>
              <a:t>package by </a:t>
            </a:r>
            <a:r>
              <a:rPr lang="en-US" sz="2000" b="1" dirty="0" smtClean="0"/>
              <a:t>feature.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70" y="1691639"/>
            <a:ext cx="2084070" cy="22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90657" y="2305862"/>
            <a:ext cx="6333003" cy="25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Данные тесты написаны с использованием </a:t>
            </a:r>
            <a:r>
              <a:rPr lang="ru-RU" sz="2000" b="1" dirty="0" err="1" smtClean="0"/>
              <a:t>фрейворка</a:t>
            </a:r>
            <a:r>
              <a:rPr lang="ru-RU" sz="2000" b="1" dirty="0" smtClean="0"/>
              <a:t>  </a:t>
            </a:r>
            <a:r>
              <a:rPr lang="en-US" sz="2000" b="1" dirty="0" smtClean="0"/>
              <a:t>Jasmine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/>
              <a:t>Jasmine </a:t>
            </a:r>
            <a:r>
              <a:rPr lang="ru-RU" sz="2000" b="1" dirty="0"/>
              <a:t>это </a:t>
            </a:r>
            <a:r>
              <a:rPr lang="en-US" sz="2000" b="1" dirty="0"/>
              <a:t>BDD </a:t>
            </a:r>
            <a:r>
              <a:rPr lang="ru-RU" sz="2000" b="1" dirty="0" err="1"/>
              <a:t>фреймворк</a:t>
            </a:r>
            <a:r>
              <a:rPr lang="ru-RU" sz="2000" b="1" dirty="0"/>
              <a:t> (</a:t>
            </a:r>
            <a:r>
              <a:rPr lang="en-US" sz="2000" b="1" dirty="0"/>
              <a:t>Behavior-Driven Development — </a:t>
            </a:r>
            <a:r>
              <a:rPr lang="ru-RU" sz="2000" b="1" dirty="0"/>
              <a:t>Разработка на Основе Поведений) для тестирования </a:t>
            </a:r>
            <a:r>
              <a:rPr lang="en-US" sz="2000" b="1" dirty="0"/>
              <a:t>JavaScript </a:t>
            </a:r>
            <a:r>
              <a:rPr lang="ru-RU" sz="2000" b="1" dirty="0" smtClean="0"/>
              <a:t>кода.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6493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Jasmine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5"/>
            <a:ext cx="6333003" cy="25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/>
              <a:t>Основными ключевыми словами при работе с </a:t>
            </a:r>
            <a:r>
              <a:rPr lang="ru-RU" sz="2000" dirty="0" err="1"/>
              <a:t>Jasmine</a:t>
            </a:r>
            <a:r>
              <a:rPr lang="ru-RU" sz="2000" dirty="0"/>
              <a:t> являются: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describe</a:t>
            </a:r>
            <a:r>
              <a:rPr lang="ru-RU" sz="2000" dirty="0"/>
              <a:t> — определение набора тестов, наборы могут быть вложенными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it</a:t>
            </a:r>
            <a:r>
              <a:rPr lang="ru-RU" sz="2000" dirty="0"/>
              <a:t> — определение теста внутри любого набора тестов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expect</a:t>
            </a:r>
            <a:r>
              <a:rPr lang="ru-RU" sz="2000" dirty="0"/>
              <a:t> — определяет ожидания, которые проверяются в тесте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48579"/>
              </p:ext>
            </p:extLst>
          </p:nvPr>
        </p:nvGraphicFramePr>
        <p:xfrm>
          <a:off x="182662" y="3510511"/>
          <a:ext cx="7936273" cy="774192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describe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"Набор тестов", -&gt;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it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"проверка ожиданий", -&gt;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expect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 + 2).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toBe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4"/>
            <a:ext cx="6333003" cy="31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Karma </a:t>
            </a:r>
            <a:r>
              <a:rPr lang="ru-RU" sz="2000" dirty="0" smtClean="0"/>
              <a:t>это утилита для запуска тестов. Она умеет: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Запускать тесты из консоли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Автоматически прогонять все тесты при каждом </a:t>
            </a:r>
            <a:r>
              <a:rPr lang="ru-RU" sz="2000" dirty="0" smtClean="0"/>
              <a:t>сохранении</a:t>
            </a: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писать тесты на множестве </a:t>
            </a:r>
            <a:r>
              <a:rPr lang="ru-RU" sz="2000" dirty="0" err="1" smtClean="0"/>
              <a:t>фреймворков</a:t>
            </a:r>
            <a:r>
              <a:rPr lang="ru-RU" sz="2000" dirty="0" smtClean="0"/>
              <a:t>, таких как </a:t>
            </a:r>
            <a:r>
              <a:rPr lang="ru-RU" sz="2000" dirty="0" err="1" smtClean="0"/>
              <a:t>jasmine</a:t>
            </a:r>
            <a:r>
              <a:rPr lang="ru-RU" sz="2000" dirty="0" smtClean="0"/>
              <a:t>, </a:t>
            </a:r>
            <a:r>
              <a:rPr lang="en-US" sz="2000" dirty="0" smtClean="0"/>
              <a:t>mocha</a:t>
            </a:r>
            <a:r>
              <a:rPr lang="ru-RU" sz="2000" dirty="0" smtClean="0"/>
              <a:t>, </a:t>
            </a:r>
            <a:r>
              <a:rPr lang="ru-RU" sz="2000" dirty="0" err="1" smtClean="0"/>
              <a:t>qunit</a:t>
            </a:r>
            <a:r>
              <a:rPr lang="ru-RU" sz="2000" dirty="0" smtClean="0"/>
              <a:t> и др.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Прогонять </a:t>
            </a:r>
            <a:r>
              <a:rPr lang="ru-RU" sz="2000" dirty="0"/>
              <a:t>тесты сразу на нескольких браузерах. (в том числе виртуальных, например </a:t>
            </a:r>
            <a:r>
              <a:rPr lang="ru-RU" sz="2000" dirty="0" err="1"/>
              <a:t>fantomjs</a:t>
            </a:r>
            <a:r>
              <a:rPr lang="ru-RU" sz="2000" dirty="0"/>
              <a:t>).</a:t>
            </a:r>
          </a:p>
        </p:txBody>
      </p:sp>
      <p:pic>
        <p:nvPicPr>
          <p:cNvPr id="21506" name="Picture 2" descr="banner.png (288×6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53" y="826868"/>
            <a:ext cx="3472021" cy="80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5022364" cy="31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настройки </a:t>
            </a:r>
            <a:r>
              <a:rPr lang="en-US" sz="2000" dirty="0" smtClean="0"/>
              <a:t>Karma </a:t>
            </a:r>
            <a:r>
              <a:rPr lang="ru-RU" sz="2000" dirty="0" smtClean="0"/>
              <a:t>у нас есть файл </a:t>
            </a:r>
            <a:r>
              <a:rPr lang="en-US" sz="2000" dirty="0" smtClean="0"/>
              <a:t>karma.conf.js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запуска тестов необходимо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</a:t>
            </a:r>
            <a:r>
              <a:rPr lang="en-US" sz="2000" dirty="0" smtClean="0"/>
              <a:t>test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 запустит </a:t>
            </a:r>
            <a:r>
              <a:rPr lang="en-US" sz="2000" dirty="0" smtClean="0"/>
              <a:t>Karma</a:t>
            </a:r>
            <a:r>
              <a:rPr lang="ru-RU" sz="2000" dirty="0" smtClean="0"/>
              <a:t> для выполнения тестов, </a:t>
            </a:r>
            <a:r>
              <a:rPr lang="en-US" sz="2000" dirty="0" smtClean="0"/>
              <a:t>Karma </a:t>
            </a:r>
            <a:r>
              <a:rPr lang="ru-RU" sz="2000" dirty="0" smtClean="0"/>
              <a:t>начнет отслеживать исходный для код для перезапуска тестов при изменении.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Можно запустить как единичный тест, который выполнится один раз.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784434"/>
            <a:ext cx="3763733" cy="536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59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</a:t>
            </a:r>
            <a:r>
              <a:rPr lang="en-US" dirty="0"/>
              <a:t>Tests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8442125" cy="102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данном приложении присутствуют </a:t>
            </a:r>
            <a:r>
              <a:rPr lang="en-US" sz="2000" dirty="0" smtClean="0"/>
              <a:t>end-to-end</a:t>
            </a:r>
            <a:r>
              <a:rPr lang="ru-RU" sz="2000" dirty="0" smtClean="0"/>
              <a:t> тесты. Они написаны на </a:t>
            </a:r>
            <a:r>
              <a:rPr lang="en-US" sz="2000" dirty="0" smtClean="0"/>
              <a:t>Jasmine</a:t>
            </a:r>
            <a:r>
              <a:rPr lang="ru-RU" sz="2000" dirty="0" smtClean="0"/>
              <a:t>, но запускаются с помощью </a:t>
            </a:r>
            <a:r>
              <a:rPr lang="en-US" sz="2000" dirty="0" smtClean="0"/>
              <a:t>Protractor.</a:t>
            </a: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78" y="1552718"/>
            <a:ext cx="2116451" cy="64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2000538"/>
            <a:ext cx="4319706" cy="171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Файл </a:t>
            </a:r>
            <a:r>
              <a:rPr lang="en-US" sz="2000" dirty="0" smtClean="0"/>
              <a:t>scenarios.js</a:t>
            </a:r>
            <a:r>
              <a:rPr lang="ru-RU" sz="2000" dirty="0" smtClean="0"/>
              <a:t> содержит в себе описание тестов на </a:t>
            </a:r>
            <a:r>
              <a:rPr lang="en-US" sz="2000" dirty="0" smtClean="0"/>
              <a:t>Jasmine</a:t>
            </a:r>
            <a:r>
              <a:rPr lang="ru-RU" sz="2000" dirty="0" smtClean="0"/>
              <a:t>.</a:t>
            </a:r>
            <a:endParaRPr lang="ru-RU" sz="2000" b="1" dirty="0" smtClean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77" y="2327697"/>
            <a:ext cx="6354830" cy="385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8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Protractor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AutoShape 2" descr="AVXHVl1OTW1LAAAAAElFTkSuQmCC (473×106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AVXHVl1OTW1LAAAAAElFTkSuQmCC (473×106)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610" name="Picture 10" descr="Картинки по запросу protractor 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46" y="746124"/>
            <a:ext cx="58674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/>
          </p:cNvSpPr>
          <p:nvPr/>
        </p:nvSpPr>
        <p:spPr bwMode="gray">
          <a:xfrm>
            <a:off x="90656" y="1615757"/>
            <a:ext cx="6333003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Protractor</a:t>
            </a:r>
            <a:r>
              <a:rPr lang="ru-RU" sz="2000" dirty="0"/>
              <a:t>: Инструмент функционального тестирования для </a:t>
            </a:r>
            <a:r>
              <a:rPr lang="ru-RU" sz="2000" dirty="0" err="1"/>
              <a:t>AngularJS</a:t>
            </a:r>
            <a:r>
              <a:rPr lang="ru-RU" sz="2000" dirty="0"/>
              <a:t>, который запускает ваше приложение в браузере и взаимодействует с ним через </a:t>
            </a:r>
            <a:r>
              <a:rPr lang="ru-RU" sz="2000" dirty="0" err="1"/>
              <a:t>Selenium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Конфигурационный файл </a:t>
            </a:r>
            <a:r>
              <a:rPr lang="en-US" sz="2000" dirty="0" smtClean="0"/>
              <a:t>protractor.conf.js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Выглядит следующим образом: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930" y="2689858"/>
            <a:ext cx="2486813" cy="344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5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/>
              <a:t>End-to-End Tests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90656" y="994534"/>
            <a:ext cx="8649483" cy="411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Перед запуском </a:t>
            </a:r>
            <a:r>
              <a:rPr lang="en-US" sz="2000" dirty="0" smtClean="0"/>
              <a:t>Protractor </a:t>
            </a:r>
            <a:r>
              <a:rPr lang="ru-RU" sz="2000" dirty="0" smtClean="0"/>
              <a:t>нужно написать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start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Так как </a:t>
            </a:r>
            <a:r>
              <a:rPr lang="en-US" sz="2000" dirty="0" smtClean="0"/>
              <a:t>Protractor </a:t>
            </a:r>
            <a:r>
              <a:rPr lang="ru-RU" sz="2000" dirty="0" smtClean="0"/>
              <a:t>построен на </a:t>
            </a:r>
            <a:r>
              <a:rPr lang="en-US" sz="2000" dirty="0" smtClean="0"/>
              <a:t>WebDriver</a:t>
            </a:r>
            <a:r>
              <a:rPr lang="ru-RU" sz="2000" dirty="0" smtClean="0"/>
              <a:t> нужно убедиться что он обновлен.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этого нужно: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run </a:t>
            </a:r>
            <a:r>
              <a:rPr lang="en-US" sz="2000" dirty="0" smtClean="0"/>
              <a:t>update-</a:t>
            </a:r>
            <a:r>
              <a:rPr lang="en-US" sz="2000" dirty="0" err="1" smtClean="0"/>
              <a:t>webdriver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Теперь, когда наше приложение запущено можно стартовать </a:t>
            </a:r>
            <a:r>
              <a:rPr lang="en-US" sz="2000" dirty="0" smtClean="0"/>
              <a:t>e2e</a:t>
            </a:r>
            <a:r>
              <a:rPr lang="ru-RU" sz="2000" dirty="0" smtClean="0"/>
              <a:t> тесты: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run protractor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17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98284"/>
              </p:ext>
            </p:extLst>
          </p:nvPr>
        </p:nvGraphicFramePr>
        <p:xfrm>
          <a:off x="326551" y="1478687"/>
          <a:ext cx="7809092" cy="1432153"/>
        </p:xfrm>
        <a:graphic>
          <a:graphicData uri="http://schemas.openxmlformats.org/drawingml/2006/table">
            <a:tbl>
              <a:tblPr/>
              <a:tblGrid>
                <a:gridCol w="7809092"/>
              </a:tblGrid>
              <a:tr h="443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09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8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1433749" y="304710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186579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96782" y="3047107"/>
            <a:ext cx="1129321" cy="580013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Application Name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370221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4413399" y="3047107"/>
            <a:ext cx="142352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Dependencies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4413398" y="2231766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JSHINT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3955564" cy="1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проекте есть файл </a:t>
            </a:r>
            <a:r>
              <a:rPr lang="en-US" sz="2000" dirty="0"/>
              <a:t>.</a:t>
            </a:r>
            <a:r>
              <a:rPr lang="en-US" sz="2000" dirty="0" err="1"/>
              <a:t>jshintrc</a:t>
            </a:r>
            <a:endParaRPr lang="ru-RU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03" y="407670"/>
            <a:ext cx="4248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90657" y="3813934"/>
            <a:ext cx="3955564" cy="1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Его содержание</a:t>
            </a:r>
            <a:endParaRPr lang="ru-RU" sz="20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17" y="2189797"/>
            <a:ext cx="17811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2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JSHINT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7338844" cy="322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JSHint</a:t>
            </a:r>
            <a:r>
              <a:rPr lang="ru-RU" sz="2000" dirty="0"/>
              <a:t> — это анализатор кода, который укажет вам на ошибки в коде. Он совместим со многими широко используемыми текстовыми редакторами. Так же это хороший способ поддерживать стилистическое единство и целостность кода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Есть встроенная поддержка в </a:t>
            </a:r>
            <a:r>
              <a:rPr lang="en-US" sz="2000" dirty="0" smtClean="0"/>
              <a:t>IDEA.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151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Travis CI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8" y="994534"/>
            <a:ext cx="4656602" cy="441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Travis</a:t>
            </a:r>
            <a:r>
              <a:rPr lang="ru-RU" sz="2000" dirty="0"/>
              <a:t> CI </a:t>
            </a:r>
            <a:r>
              <a:rPr lang="ru-RU" sz="2000" dirty="0" smtClean="0"/>
              <a:t>это сервис непрерывной интеграции, который может </a:t>
            </a:r>
            <a:r>
              <a:rPr lang="ru-RU" sz="2000" dirty="0" err="1" smtClean="0"/>
              <a:t>мониторить</a:t>
            </a:r>
            <a:r>
              <a:rPr lang="ru-RU" sz="2000" dirty="0" smtClean="0"/>
              <a:t> </a:t>
            </a:r>
            <a:r>
              <a:rPr lang="ru-RU" sz="2000" dirty="0" err="1" smtClean="0"/>
              <a:t>GitHub</a:t>
            </a:r>
            <a:r>
              <a:rPr lang="ru-RU" sz="2000" dirty="0" smtClean="0"/>
              <a:t> и по </a:t>
            </a:r>
            <a:r>
              <a:rPr lang="ru-RU" sz="2000" dirty="0" err="1" smtClean="0"/>
              <a:t>комиту</a:t>
            </a:r>
            <a:r>
              <a:rPr lang="ru-RU" sz="2000" dirty="0" smtClean="0"/>
              <a:t> в </a:t>
            </a:r>
            <a:r>
              <a:rPr lang="ru-RU" sz="2000" dirty="0" err="1"/>
              <a:t>репозиторий</a:t>
            </a:r>
            <a:r>
              <a:rPr lang="ru-RU" sz="2000" dirty="0"/>
              <a:t> </a:t>
            </a:r>
            <a:r>
              <a:rPr lang="ru-RU" sz="2000" dirty="0" smtClean="0"/>
              <a:t>выполнять скрипты, </a:t>
            </a:r>
            <a:r>
              <a:rPr lang="ru-RU" sz="2000" dirty="0"/>
              <a:t>такие как </a:t>
            </a:r>
            <a:r>
              <a:rPr lang="ru-RU" sz="2000" dirty="0" smtClean="0"/>
              <a:t>запуск приложения </a:t>
            </a:r>
            <a:r>
              <a:rPr lang="ru-RU" sz="2000" dirty="0"/>
              <a:t>или </a:t>
            </a:r>
            <a:r>
              <a:rPr lang="ru-RU" sz="2000" dirty="0" smtClean="0"/>
              <a:t>запуск </a:t>
            </a:r>
            <a:r>
              <a:rPr lang="ru-RU" sz="2000" dirty="0"/>
              <a:t>тестов. 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Наш </a:t>
            </a:r>
            <a:r>
              <a:rPr lang="ru-RU" sz="2000" dirty="0" err="1" smtClean="0"/>
              <a:t>проет</a:t>
            </a:r>
            <a:r>
              <a:rPr lang="ru-RU" sz="2000" dirty="0" smtClean="0"/>
              <a:t> содержит </a:t>
            </a:r>
            <a:r>
              <a:rPr lang="ru-RU" sz="2000" dirty="0"/>
              <a:t>конфигурационный файл </a:t>
            </a:r>
            <a:r>
              <a:rPr lang="ru-RU" sz="2000" dirty="0" err="1" smtClean="0"/>
              <a:t>Travis</a:t>
            </a:r>
            <a:r>
              <a:rPr lang="ru-RU" sz="2000" dirty="0" smtClean="0"/>
              <a:t> - </a:t>
            </a:r>
            <a:r>
              <a:rPr lang="ru-RU" sz="2000" dirty="0"/>
              <a:t>.</a:t>
            </a:r>
            <a:r>
              <a:rPr lang="ru-RU" sz="2000" dirty="0" err="1"/>
              <a:t>travis.yml</a:t>
            </a:r>
            <a:r>
              <a:rPr lang="ru-RU" sz="2000" dirty="0"/>
              <a:t>, </a:t>
            </a:r>
            <a:r>
              <a:rPr lang="ru-RU" sz="2000" dirty="0" smtClean="0"/>
              <a:t>который настраивает </a:t>
            </a:r>
            <a:r>
              <a:rPr lang="ru-RU" sz="2000" dirty="0" err="1" smtClean="0"/>
              <a:t>Travis</a:t>
            </a:r>
            <a:r>
              <a:rPr lang="ru-RU" sz="2000" dirty="0" smtClean="0"/>
              <a:t> чтобы он запускал </a:t>
            </a:r>
            <a:r>
              <a:rPr lang="ru-RU" sz="2000" dirty="0"/>
              <a:t>тесты, </a:t>
            </a:r>
            <a:r>
              <a:rPr lang="ru-RU" sz="2000" dirty="0" smtClean="0"/>
              <a:t>при заливке кода на </a:t>
            </a:r>
            <a:r>
              <a:rPr lang="ru-RU" sz="2000" dirty="0" err="1" smtClean="0"/>
              <a:t>GitHub</a:t>
            </a:r>
            <a:r>
              <a:rPr lang="ru-RU" sz="2000" dirty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85787"/>
            <a:ext cx="43148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776" y="2203414"/>
            <a:ext cx="3837621" cy="403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2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Boilerplate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4"/>
            <a:ext cx="4786143" cy="145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проекте есть зависимость </a:t>
            </a:r>
            <a:r>
              <a:rPr lang="en-US" sz="2000" dirty="0"/>
              <a:t>HTML5 Boilerplate</a:t>
            </a:r>
            <a:endParaRPr lang="ru-RU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13" y="1478280"/>
            <a:ext cx="42291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90656" y="3067174"/>
            <a:ext cx="7003564" cy="264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/>
              <a:t>HTML5 </a:t>
            </a:r>
            <a:r>
              <a:rPr lang="ru-RU" sz="2000" dirty="0" err="1"/>
              <a:t>Boilerplate</a:t>
            </a:r>
            <a:r>
              <a:rPr lang="ru-RU" sz="2000" dirty="0"/>
              <a:t> — это HTML/CSS/JS шаблон  для быстрого старта при разработке </a:t>
            </a:r>
            <a:r>
              <a:rPr lang="ru-RU" sz="2000" dirty="0" err="1"/>
              <a:t>fron-end’а</a:t>
            </a:r>
            <a:r>
              <a:rPr lang="ru-RU" sz="2000" dirty="0"/>
              <a:t>, который содержит в себе наилучшие готовые образцы, взятые из практики веб-разработки.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Содержит хаки </a:t>
            </a:r>
            <a:r>
              <a:rPr lang="ru-RU" sz="2000" dirty="0"/>
              <a:t>для кросс-</a:t>
            </a:r>
            <a:r>
              <a:rPr lang="ru-RU" sz="2000" dirty="0" err="1"/>
              <a:t>браузерной</a:t>
            </a:r>
            <a:r>
              <a:rPr lang="ru-RU" sz="2000" dirty="0"/>
              <a:t> совместимости, настройки производительности и даже таких вещей, как кросс-</a:t>
            </a:r>
            <a:r>
              <a:rPr lang="ru-RU" sz="2000" dirty="0" err="1"/>
              <a:t>домменых</a:t>
            </a:r>
            <a:r>
              <a:rPr lang="ru-RU" sz="2000" dirty="0"/>
              <a:t> </a:t>
            </a:r>
            <a:r>
              <a:rPr lang="ru-RU" sz="2000" dirty="0" err="1"/>
              <a:t>Ajax</a:t>
            </a:r>
            <a:r>
              <a:rPr lang="ru-RU" sz="2000" dirty="0"/>
              <a:t> запросов и </a:t>
            </a:r>
            <a:r>
              <a:rPr lang="ru-RU" sz="2000" dirty="0" err="1"/>
              <a:t>Flash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74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AngularJS  </a:t>
            </a:r>
            <a:r>
              <a:rPr lang="en-US" b="1" dirty="0" smtClean="0"/>
              <a:t>Security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47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1649854"/>
            <a:ext cx="6988324" cy="239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Оставаться на последней версии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Не модифицировать свою копию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Избегать использования </a:t>
            </a:r>
            <a:r>
              <a:rPr lang="en-US" sz="2000" dirty="0" smtClean="0"/>
              <a:t>API</a:t>
            </a:r>
            <a:r>
              <a:rPr lang="ru-RU" sz="2000" dirty="0" smtClean="0"/>
              <a:t>, помеченного в документации </a:t>
            </a:r>
            <a:r>
              <a:rPr lang="en-US" sz="2000" dirty="0" smtClean="0"/>
              <a:t>“Security Risk”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428599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cross-site scripting (XSS)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524996" y="1177414"/>
            <a:ext cx="7811284" cy="284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Cross-site scripting (</a:t>
            </a:r>
            <a:r>
              <a:rPr lang="en-US" sz="2000" dirty="0" smtClean="0"/>
              <a:t>XSS)</a:t>
            </a:r>
            <a:r>
              <a:rPr lang="ru-RU" sz="2000" dirty="0" smtClean="0"/>
              <a:t> позволяет внедрить вредоносный код в веб-страницу. Подобный код, например, затем может похитить данные пользователя или работать от лица пользователя.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заблокировать </a:t>
            </a:r>
            <a:r>
              <a:rPr lang="en-US" sz="2000" dirty="0" smtClean="0"/>
              <a:t>XSS</a:t>
            </a:r>
            <a:r>
              <a:rPr lang="ru-RU" sz="2000" dirty="0" smtClean="0"/>
              <a:t> атаки, необходимо предотвратить попадание вредоносного кода в </a:t>
            </a:r>
            <a:r>
              <a:rPr lang="en-US" sz="2000" dirty="0" smtClean="0"/>
              <a:t>DOM</a:t>
            </a:r>
            <a:r>
              <a:rPr lang="en-US" sz="24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Например можно вставить код в тэг </a:t>
            </a:r>
            <a:r>
              <a:rPr lang="en-US" sz="2000" dirty="0" smtClean="0"/>
              <a:t>&lt;script&gt;</a:t>
            </a:r>
            <a:r>
              <a:rPr lang="ru-RU" sz="2000" dirty="0" smtClean="0"/>
              <a:t>. Но также можно выполнить код внутри многих элементов и свойствах.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0883"/>
              </p:ext>
            </p:extLst>
          </p:nvPr>
        </p:nvGraphicFramePr>
        <p:xfrm>
          <a:off x="400007" y="3944851"/>
          <a:ext cx="7936273" cy="1024890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onerror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="..."&gt;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:..."&gt;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Angular’s</a:t>
            </a:r>
            <a:r>
              <a:rPr lang="en-US" b="1" dirty="0"/>
              <a:t> cross-site scripting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Если у злоумышленника есть доступ к управлению шаблонами и выражениями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, то он может выполнять </a:t>
            </a:r>
            <a:r>
              <a:rPr lang="en-US" sz="2000" dirty="0" smtClean="0"/>
              <a:t>XSS</a:t>
            </a:r>
            <a:r>
              <a:rPr lang="ru-RU" sz="2000" dirty="0" smtClean="0"/>
              <a:t> атаки.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Есть несколько способов, как управлять шаблонами и выражениями: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Создавать шаблоны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 на сервере, содержащем контент, предоставленный пользователем.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Передавать выражение, генерируемое на основе ввода пользователя в вызовы следующих методов в скопе: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$watch(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watchGroup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watchCollection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eval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evalAsync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$apply(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applyAsync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3928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Angular’s</a:t>
            </a:r>
            <a:r>
              <a:rPr lang="en-US" b="1" dirty="0"/>
              <a:t> cross-site scripting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Передавать выражение, генерируемое на основе ввода пользователя в вызовы </a:t>
            </a:r>
            <a:r>
              <a:rPr lang="ru-RU" sz="2000" dirty="0" smtClean="0"/>
              <a:t>следующих сервисов, которые </a:t>
            </a:r>
            <a:r>
              <a:rPr lang="ru-RU" sz="2000" dirty="0" err="1" smtClean="0"/>
              <a:t>парсят</a:t>
            </a:r>
            <a:r>
              <a:rPr lang="ru-RU" sz="2000" dirty="0" smtClean="0"/>
              <a:t> выражения: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$compile(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$parse(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$interpolate(</a:t>
            </a:r>
            <a:r>
              <a:rPr lang="en-US" sz="2000" dirty="0" err="1"/>
              <a:t>userContent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Передавать выражение, генерируемое на основе ввода </a:t>
            </a:r>
            <a:r>
              <a:rPr lang="ru-RU" sz="2000" dirty="0" smtClean="0"/>
              <a:t>как предикат в </a:t>
            </a:r>
            <a:r>
              <a:rPr lang="en-US" sz="2000" dirty="0" err="1" smtClean="0"/>
              <a:t>orderBy</a:t>
            </a:r>
            <a:r>
              <a:rPr lang="ru-RU" sz="2000" dirty="0" smtClean="0"/>
              <a:t>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{{ value | </a:t>
            </a:r>
            <a:r>
              <a:rPr lang="en-US" sz="2000" dirty="0" err="1"/>
              <a:t>orderBy</a:t>
            </a:r>
            <a:r>
              <a:rPr lang="en-US" sz="2000" dirty="0"/>
              <a:t> : </a:t>
            </a:r>
            <a:r>
              <a:rPr lang="en-US" sz="2000" dirty="0" err="1"/>
              <a:t>userContent</a:t>
            </a:r>
            <a:r>
              <a:rPr lang="en-US" sz="2000" dirty="0"/>
              <a:t> }}</a:t>
            </a: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68172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Server-side XSS protection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HTML</a:t>
            </a:r>
            <a:r>
              <a:rPr lang="ru-RU" sz="2000" dirty="0" smtClean="0"/>
              <a:t> сгенерированный на сервере подвержен для атак инъекций. Вставка такого шаблона в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то же самое, что вставка такого исполняемого кода в приложение – это дает атакующему полный контроль над приложением.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этого избежать используйте </a:t>
            </a:r>
            <a:r>
              <a:rPr lang="ru-RU" sz="2000" dirty="0" err="1" smtClean="0"/>
              <a:t>шаблонизатор</a:t>
            </a:r>
            <a:r>
              <a:rPr lang="ru-RU" sz="2000" dirty="0" smtClean="0"/>
              <a:t>, который автоматически экранирует значения для предотвращения </a:t>
            </a:r>
            <a:r>
              <a:rPr lang="en-US" sz="2000" dirty="0" smtClean="0"/>
              <a:t>XSS</a:t>
            </a:r>
            <a:r>
              <a:rPr lang="ru-RU" sz="2000" dirty="0" smtClean="0"/>
              <a:t> атак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404455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our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1668"/>
              </p:ext>
            </p:extLst>
          </p:nvPr>
        </p:nvGraphicFramePr>
        <p:xfrm>
          <a:off x="228812" y="1082709"/>
          <a:ext cx="8686588" cy="4349077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ng-app=“store”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&lt;script type=“text/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&lt;body&gt;  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 bwMode="auto">
          <a:xfrm rot="12426612">
            <a:off x="5015940" y="2815721"/>
            <a:ext cx="188495" cy="137510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760" y="2369016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1760" y="1399425"/>
            <a:ext cx="1527160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008120" y="1288333"/>
            <a:ext cx="445608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Запускает этот модуль, при загрузке документа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3469578" y="1076907"/>
            <a:ext cx="216024" cy="86106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12" name="Curved Connector 11"/>
          <p:cNvCxnSpPr>
            <a:stCxn id="10" idx="3"/>
          </p:cNvCxnSpPr>
          <p:nvPr/>
        </p:nvCxnSpPr>
        <p:spPr bwMode="auto">
          <a:xfrm flipH="1">
            <a:off x="5181600" y="1463184"/>
            <a:ext cx="3282607" cy="2938695"/>
          </a:xfrm>
          <a:prstGeom prst="curvedConnector3">
            <a:avLst>
              <a:gd name="adj1" fmla="val -696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4427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Contextual Escaping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Strict Contextual Escaping (SCE</a:t>
            </a:r>
            <a:r>
              <a:rPr lang="en-US" sz="2000" dirty="0" smtClean="0"/>
              <a:t>)</a:t>
            </a:r>
            <a:r>
              <a:rPr lang="ru-RU" sz="2000" dirty="0" smtClean="0"/>
              <a:t> – это режим, в котором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требует </a:t>
            </a:r>
            <a:r>
              <a:rPr lang="ru-RU" sz="2000" dirty="0" err="1" smtClean="0"/>
              <a:t>биндинга</a:t>
            </a:r>
            <a:r>
              <a:rPr lang="ru-RU" sz="2000" dirty="0" smtClean="0"/>
              <a:t> в определённых контекстах значения, которое помеченное как безопасное для использования в этом контексте.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Этот режим реализуется с помощью сервиса </a:t>
            </a:r>
            <a:r>
              <a:rPr lang="en-US" sz="2000" dirty="0" smtClean="0"/>
              <a:t>$</a:t>
            </a:r>
            <a:r>
              <a:rPr lang="en-US" sz="2000" dirty="0" err="1" smtClean="0"/>
              <a:t>sc</a:t>
            </a:r>
            <a:r>
              <a:rPr lang="en-US" sz="2000" dirty="0" err="1"/>
              <a:t>e</a:t>
            </a:r>
            <a:r>
              <a:rPr lang="ru-RU" sz="2000" dirty="0" smtClean="0"/>
              <a:t> и различных основных директив.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 пример, рендеринг произвольного контента с помощь директивы </a:t>
            </a:r>
            <a:r>
              <a:rPr lang="en-US" sz="2000" dirty="0" err="1" smtClean="0"/>
              <a:t>ngBindHtml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Если контент поставляется пользователем, то есть шанс на </a:t>
            </a:r>
            <a:r>
              <a:rPr lang="en-US" sz="2000" dirty="0"/>
              <a:t>Cross Site Scripting (</a:t>
            </a:r>
            <a:r>
              <a:rPr lang="en-US" sz="2000" dirty="0" smtClean="0"/>
              <a:t>XSS)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Директива </a:t>
            </a:r>
            <a:r>
              <a:rPr lang="en-US" sz="2000" dirty="0" err="1"/>
              <a:t>ngBindHtml</a:t>
            </a:r>
            <a:r>
              <a:rPr lang="en-US" sz="2000" dirty="0"/>
              <a:t> </a:t>
            </a:r>
            <a:r>
              <a:rPr lang="ru-RU" sz="2000" dirty="0" smtClean="0"/>
              <a:t>не будет отображать содержимое, не помеченное как безопасное в </a:t>
            </a:r>
            <a:r>
              <a:rPr lang="en-US" sz="2000" dirty="0"/>
              <a:t>$</a:t>
            </a:r>
            <a:r>
              <a:rPr lang="en-US" sz="2000" dirty="0" err="1" smtClean="0"/>
              <a:t>sce</a:t>
            </a:r>
            <a:r>
              <a:rPr lang="en-US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Модуль </a:t>
            </a:r>
            <a:r>
              <a:rPr lang="en-US" sz="2000" dirty="0" err="1"/>
              <a:t>ngSanitize</a:t>
            </a:r>
            <a:r>
              <a:rPr lang="en-US" sz="2000" dirty="0"/>
              <a:t> </a:t>
            </a:r>
            <a:r>
              <a:rPr lang="ru-RU" sz="2000" dirty="0" smtClean="0"/>
              <a:t>может быть использован для отчистки и пометки такого контента предоставленного пользователем как безопасного.</a:t>
            </a:r>
          </a:p>
        </p:txBody>
      </p:sp>
    </p:spTree>
    <p:extLst>
      <p:ext uri="{BB962C8B-B14F-4D97-AF65-F5344CB8AC3E}">
        <p14:creationId xmlns:p14="http://schemas.microsoft.com/office/powerpoint/2010/main" val="15383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HTTP-level vulnerabilities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 smtClean="0"/>
              <a:t>Ангуляр</a:t>
            </a:r>
            <a:r>
              <a:rPr lang="ru-RU" sz="2000" dirty="0" smtClean="0"/>
              <a:t> имеет встроенную поддержку для предотвращения двух распространённых уязвимостей </a:t>
            </a:r>
            <a:r>
              <a:rPr lang="en-US" sz="2000" dirty="0" smtClean="0"/>
              <a:t>HTTP</a:t>
            </a:r>
            <a:r>
              <a:rPr lang="ru-RU" sz="2000" dirty="0" smtClean="0"/>
              <a:t> протокола - </a:t>
            </a:r>
            <a:r>
              <a:rPr lang="en-US" sz="2000" dirty="0"/>
              <a:t>cross-site request forgery (CSRF or XSRF) </a:t>
            </a:r>
            <a:r>
              <a:rPr lang="ru-RU" sz="2000" dirty="0" smtClean="0"/>
              <a:t>и </a:t>
            </a:r>
            <a:r>
              <a:rPr lang="en-US" sz="2000" dirty="0" smtClean="0"/>
              <a:t>cross-site </a:t>
            </a:r>
            <a:r>
              <a:rPr lang="en-US" sz="2000" dirty="0"/>
              <a:t>script inclusion (XSSI</a:t>
            </a:r>
            <a:r>
              <a:rPr lang="en-US" sz="2000" dirty="0" smtClean="0"/>
              <a:t>)</a:t>
            </a:r>
            <a:r>
              <a:rPr lang="ru-RU" sz="2000" dirty="0" smtClean="0"/>
              <a:t>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Обе этих уязвимостей в первую очередь должны быть предотвращены и настроены на сервере, но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позволяет сделать эту интеграцию гораздо проще.</a:t>
            </a:r>
          </a:p>
        </p:txBody>
      </p:sp>
    </p:spTree>
    <p:extLst>
      <p:ext uri="{BB962C8B-B14F-4D97-AF65-F5344CB8AC3E}">
        <p14:creationId xmlns:p14="http://schemas.microsoft.com/office/powerpoint/2010/main" val="22285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</a:t>
            </a:r>
            <a:r>
              <a:rPr lang="en-US" sz="2000" dirty="0"/>
              <a:t>cross-site request </a:t>
            </a:r>
            <a:r>
              <a:rPr lang="en-US" sz="2000" dirty="0" smtClean="0"/>
              <a:t>forgery</a:t>
            </a:r>
            <a:r>
              <a:rPr lang="ru-RU" sz="2000" dirty="0" smtClean="0"/>
              <a:t> злоумышленник обманывает пользователя, посетившего страницу(например </a:t>
            </a:r>
            <a:r>
              <a:rPr lang="en-US" sz="2000" dirty="0"/>
              <a:t>evil.com</a:t>
            </a:r>
            <a:r>
              <a:rPr lang="ru-RU" sz="2000" dirty="0" smtClean="0"/>
              <a:t>) с злокачественным кодом, который тайно посылает вредоносный запрос на </a:t>
            </a:r>
            <a:r>
              <a:rPr lang="ru-RU" sz="2000" dirty="0" err="1" smtClean="0"/>
              <a:t>вэб</a:t>
            </a:r>
            <a:r>
              <a:rPr lang="ru-RU" sz="2000" dirty="0" smtClean="0"/>
              <a:t>-сервер приложения(например </a:t>
            </a:r>
            <a:r>
              <a:rPr lang="en-US" sz="2000" dirty="0"/>
              <a:t>example-bank.com</a:t>
            </a:r>
            <a:r>
              <a:rPr lang="ru-RU" sz="2000" dirty="0" smtClean="0"/>
              <a:t>).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Предположим пользователь вошел в приложение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Затем пользователь открывает свою почту, нажимает на ссылку в письме, по которой открывается в новой вкладке сайт </a:t>
            </a:r>
            <a:r>
              <a:rPr lang="en-US" sz="2000" dirty="0" smtClean="0"/>
              <a:t>evil.com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Сайт </a:t>
            </a:r>
            <a:r>
              <a:rPr lang="en-US" sz="2000" dirty="0" smtClean="0"/>
              <a:t>evil.com</a:t>
            </a:r>
            <a:r>
              <a:rPr lang="ru-RU" sz="2000" dirty="0" smtClean="0"/>
              <a:t> сразу же посылает запрос на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. Это может быть запрос на перевод денег со счета пользователя на счет атакующего. При этом браузер автоматически посылает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от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 с этим запросом.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Сервер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, если на нем нет защиты от </a:t>
            </a:r>
            <a:r>
              <a:rPr lang="en-US" sz="2000" dirty="0" smtClean="0"/>
              <a:t>XSFR</a:t>
            </a:r>
            <a:r>
              <a:rPr lang="ru-RU" sz="2000" dirty="0" smtClean="0"/>
              <a:t> не может </a:t>
            </a:r>
            <a:r>
              <a:rPr lang="ru-RU" sz="2000" dirty="0"/>
              <a:t>отличить </a:t>
            </a:r>
            <a:r>
              <a:rPr lang="ru-RU" sz="2000" dirty="0" smtClean="0"/>
              <a:t>легитимный </a:t>
            </a:r>
            <a:r>
              <a:rPr lang="ru-RU" sz="2000" dirty="0"/>
              <a:t>запрос </a:t>
            </a:r>
            <a:r>
              <a:rPr lang="ru-RU" sz="2000" dirty="0" smtClean="0"/>
              <a:t>от не </a:t>
            </a:r>
            <a:r>
              <a:rPr lang="ru-RU" sz="2000" dirty="0"/>
              <a:t>легитимный </a:t>
            </a:r>
            <a:r>
              <a:rPr lang="ru-RU" sz="2000" dirty="0" smtClean="0"/>
              <a:t>и выполняет его.</a:t>
            </a:r>
          </a:p>
        </p:txBody>
      </p:sp>
    </p:spTree>
    <p:extLst>
      <p:ext uri="{BB962C8B-B14F-4D97-AF65-F5344CB8AC3E}">
        <p14:creationId xmlns:p14="http://schemas.microsoft.com/office/powerpoint/2010/main" val="2228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избежать этого, приложение должно гарантировать, что запрос пользователя происходит от реального приложения, а не с другого сайта. Сервер и клиент должны работать вместе, чтобы помешать этой атаке.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общем случае техника </a:t>
            </a:r>
            <a:r>
              <a:rPr lang="en-US" sz="2000" dirty="0" smtClean="0"/>
              <a:t>anti-XSRF</a:t>
            </a:r>
            <a:r>
              <a:rPr lang="ru-RU" sz="2000" dirty="0" smtClean="0"/>
              <a:t> работает следующим образом – сервер </a:t>
            </a:r>
            <a:r>
              <a:rPr lang="ru-RU" sz="2000" dirty="0"/>
              <a:t>отправляет ключ </a:t>
            </a:r>
            <a:r>
              <a:rPr lang="ru-RU" sz="2000" dirty="0" smtClean="0"/>
              <a:t>аутентификации, сгенерированный случайным образом в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. Клиент читает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и добавляет </a:t>
            </a:r>
            <a:r>
              <a:rPr lang="ru-RU" sz="2000" dirty="0" err="1" smtClean="0"/>
              <a:t>кастомный</a:t>
            </a:r>
            <a:r>
              <a:rPr lang="ru-RU" sz="2000" dirty="0" smtClean="0"/>
              <a:t> заголовок запроса с </a:t>
            </a:r>
            <a:r>
              <a:rPr lang="ru-RU" sz="2000" dirty="0" err="1" smtClean="0"/>
              <a:t>токеном</a:t>
            </a:r>
            <a:r>
              <a:rPr lang="ru-RU" sz="2000" dirty="0" smtClean="0"/>
              <a:t> во всех последующих запросах. Сервер сравнивает полученные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с заголовком запроса и отклоняет запрос, если значение отсутствует или не совпадает друг другу.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Этот метод эффективен, так как все браузеры поддерживают одну и ту же политику. И только код с сайта, на котором установлены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может читать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с этого сайта и устанавливать </a:t>
            </a:r>
            <a:r>
              <a:rPr lang="ru-RU" sz="2000" dirty="0" err="1" smtClean="0"/>
              <a:t>кастомные</a:t>
            </a:r>
            <a:r>
              <a:rPr lang="ru-RU" sz="2000" dirty="0" smtClean="0"/>
              <a:t> заголовки запросов на этот сайт.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 означает, что только ваше приложение может читать эти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и устанавливать </a:t>
            </a:r>
            <a:r>
              <a:rPr lang="ru-RU" sz="2000" dirty="0" err="1" smtClean="0"/>
              <a:t>кастомный</a:t>
            </a:r>
            <a:r>
              <a:rPr lang="ru-RU" sz="2000" dirty="0" smtClean="0"/>
              <a:t> заголовок.</a:t>
            </a:r>
          </a:p>
        </p:txBody>
      </p:sp>
    </p:spTree>
    <p:extLst>
      <p:ext uri="{BB962C8B-B14F-4D97-AF65-F5344CB8AC3E}">
        <p14:creationId xmlns:p14="http://schemas.microsoft.com/office/powerpoint/2010/main" val="281083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 smtClean="0"/>
              <a:t>Ангуляр</a:t>
            </a:r>
            <a:r>
              <a:rPr lang="ru-RU" sz="2000" dirty="0" smtClean="0"/>
              <a:t> имеет встроенную поддержку для выполнения этой техники на клиентской части как </a:t>
            </a:r>
            <a:r>
              <a:rPr lang="en-US" sz="2000" dirty="0" err="1" smtClean="0"/>
              <a:t>XSRFStrategy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По умолчанию </a:t>
            </a:r>
            <a:r>
              <a:rPr lang="en-US" sz="2000" dirty="0" err="1"/>
              <a:t>CookieXSRFStrategy</a:t>
            </a:r>
            <a:r>
              <a:rPr lang="en-US" sz="2000" dirty="0"/>
              <a:t> </a:t>
            </a:r>
            <a:r>
              <a:rPr lang="ru-RU" sz="2000" dirty="0" smtClean="0"/>
              <a:t> включается автоматически.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Перед отправкой </a:t>
            </a:r>
            <a:r>
              <a:rPr lang="en-US" sz="2000" dirty="0" smtClean="0"/>
              <a:t>HTTP</a:t>
            </a:r>
            <a:r>
              <a:rPr lang="ru-RU" sz="2000" dirty="0" smtClean="0"/>
              <a:t> запроса, </a:t>
            </a:r>
            <a:r>
              <a:rPr lang="en-US" sz="2000" dirty="0" err="1"/>
              <a:t>CookieXSRFStrategy</a:t>
            </a:r>
            <a:r>
              <a:rPr lang="en-US" sz="2000" dirty="0"/>
              <a:t> </a:t>
            </a:r>
            <a:r>
              <a:rPr lang="ru-RU" sz="2000" dirty="0" smtClean="0"/>
              <a:t>ищет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под названием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задает заголовок с именем </a:t>
            </a:r>
            <a:r>
              <a:rPr lang="en-US" sz="2000" dirty="0" smtClean="0"/>
              <a:t>X-XSRF-TOKEN</a:t>
            </a:r>
            <a:r>
              <a:rPr lang="ru-RU" sz="2000" dirty="0" smtClean="0"/>
              <a:t> со значением этого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Сервер должен выполнить свою часть, установив начальное значение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подтвердить, что каждый последующий запрос, изменяющий состояние включает в себя</a:t>
            </a:r>
            <a:r>
              <a:rPr lang="en-US" sz="2000" dirty="0"/>
              <a:t> </a:t>
            </a:r>
            <a:r>
              <a:rPr lang="ru-RU" sz="2000" dirty="0" smtClean="0"/>
              <a:t>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заголовок </a:t>
            </a:r>
            <a:r>
              <a:rPr lang="en-US" sz="2000" dirty="0" smtClean="0"/>
              <a:t>X-XSRF-TOKEN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XSRF</a:t>
            </a:r>
            <a:r>
              <a:rPr lang="ru-RU" sz="2000" dirty="0" smtClean="0"/>
              <a:t> </a:t>
            </a:r>
            <a:r>
              <a:rPr lang="ru-RU" sz="2000" dirty="0" err="1" smtClean="0"/>
              <a:t>токен</a:t>
            </a:r>
            <a:r>
              <a:rPr lang="ru-RU" sz="2000" dirty="0" smtClean="0"/>
              <a:t> должен быть уникальным для каждого человека и сессии, иметь большое случайное значение, сгенерированное с помощью </a:t>
            </a:r>
            <a:r>
              <a:rPr lang="ru-RU" sz="2000" dirty="0" err="1" smtClean="0"/>
              <a:t>криптографически</a:t>
            </a:r>
            <a:r>
              <a:rPr lang="ru-RU" sz="2000" dirty="0" smtClean="0"/>
              <a:t> безопасного генератора случайных чисел и должен быть </a:t>
            </a:r>
            <a:r>
              <a:rPr lang="ru-RU" sz="2000" dirty="0" err="1" smtClean="0"/>
              <a:t>инвалидирован</a:t>
            </a:r>
            <a:r>
              <a:rPr lang="ru-RU" sz="2000" dirty="0" smtClean="0"/>
              <a:t> через день или два.</a:t>
            </a:r>
          </a:p>
        </p:txBody>
      </p:sp>
    </p:spTree>
    <p:extLst>
      <p:ext uri="{BB962C8B-B14F-4D97-AF65-F5344CB8AC3E}">
        <p14:creationId xmlns:p14="http://schemas.microsoft.com/office/powerpoint/2010/main" val="14401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script inclusion (XSSI)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Cross-site script </a:t>
            </a:r>
            <a:r>
              <a:rPr lang="en-US" sz="2000" dirty="0" smtClean="0"/>
              <a:t>inclusion</a:t>
            </a:r>
            <a:r>
              <a:rPr lang="ru-RU" sz="2000" dirty="0" smtClean="0"/>
              <a:t>, так же известная как </a:t>
            </a:r>
            <a:r>
              <a:rPr lang="en-US" sz="2000" dirty="0"/>
              <a:t>JSON </a:t>
            </a:r>
            <a:r>
              <a:rPr lang="en-US" sz="2000" dirty="0" smtClean="0"/>
              <a:t>vulnerability</a:t>
            </a:r>
            <a:r>
              <a:rPr lang="ru-RU" sz="2000" dirty="0" smtClean="0"/>
              <a:t> может позволить  злоумышленникам читать данные из </a:t>
            </a:r>
            <a:r>
              <a:rPr lang="en-US" sz="2000" dirty="0"/>
              <a:t>JSON </a:t>
            </a:r>
            <a:r>
              <a:rPr lang="en-US" sz="2000" dirty="0" smtClean="0"/>
              <a:t>API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Данная атака работает в старых браузерах, переопределяя </a:t>
            </a:r>
            <a:r>
              <a:rPr lang="ru-RU" sz="2000" dirty="0" err="1" smtClean="0"/>
              <a:t>нативный</a:t>
            </a:r>
            <a:r>
              <a:rPr lang="ru-RU" sz="2000" dirty="0" smtClean="0"/>
              <a:t> конструктор объектов </a:t>
            </a:r>
            <a:r>
              <a:rPr lang="en-US" sz="2000" dirty="0"/>
              <a:t>JavaScript </a:t>
            </a:r>
            <a:r>
              <a:rPr lang="ru-RU" sz="2000" dirty="0" smtClean="0"/>
              <a:t>и затем включая </a:t>
            </a:r>
            <a:r>
              <a:rPr lang="en-US" sz="2000" dirty="0" smtClean="0"/>
              <a:t>API URL</a:t>
            </a:r>
            <a:r>
              <a:rPr lang="ru-RU" sz="2000" dirty="0" smtClean="0"/>
              <a:t>, используя тег </a:t>
            </a:r>
            <a:r>
              <a:rPr lang="en-US" sz="2000" dirty="0"/>
              <a:t>&lt;</a:t>
            </a:r>
            <a:r>
              <a:rPr lang="en-US" sz="2000" dirty="0" smtClean="0"/>
              <a:t>script&gt;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Эта атака будет успешна, только если возвращаемый объект это </a:t>
            </a:r>
            <a:r>
              <a:rPr lang="en-US" sz="2000" dirty="0" smtClean="0"/>
              <a:t>JSON</a:t>
            </a:r>
            <a:r>
              <a:rPr lang="ru-RU" sz="2000" dirty="0" smtClean="0"/>
              <a:t>, который является исполняемым в </a:t>
            </a:r>
            <a:r>
              <a:rPr lang="en-US" sz="2000" dirty="0" smtClean="0"/>
              <a:t>JavaScript</a:t>
            </a:r>
            <a:r>
              <a:rPr lang="ru-RU" sz="2000" dirty="0" smtClean="0"/>
              <a:t>. Серверы могут предотвратить такую атаку, добавив префикс для всех </a:t>
            </a:r>
            <a:r>
              <a:rPr lang="en-US" sz="2000" dirty="0" smtClean="0"/>
              <a:t>JSON</a:t>
            </a:r>
            <a:r>
              <a:rPr lang="ru-RU" sz="2000" dirty="0" smtClean="0"/>
              <a:t> ответов, сделав их не исполняемыми. По соглашению необходимо использовать строку - </a:t>
            </a:r>
            <a:r>
              <a:rPr lang="en-US" sz="2000" dirty="0"/>
              <a:t>")]}',\</a:t>
            </a:r>
            <a:r>
              <a:rPr lang="en-US" sz="2000" dirty="0" smtClean="0"/>
              <a:t>n"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Сервис </a:t>
            </a:r>
            <a:r>
              <a:rPr lang="en-US" sz="2000" dirty="0" smtClean="0"/>
              <a:t>$http</a:t>
            </a:r>
            <a:r>
              <a:rPr lang="ru-RU" sz="2000" dirty="0" smtClean="0"/>
              <a:t> распознает это соглашение и автоматически удаляет строку </a:t>
            </a:r>
            <a:r>
              <a:rPr lang="en-US" sz="2000" dirty="0"/>
              <a:t>")]}',\</a:t>
            </a:r>
            <a:r>
              <a:rPr lang="en-US" sz="2000" dirty="0" smtClean="0"/>
              <a:t>n"</a:t>
            </a:r>
            <a:r>
              <a:rPr lang="ru-RU" sz="2000" dirty="0" smtClean="0"/>
              <a:t> из всех ответов до последующего </a:t>
            </a:r>
            <a:r>
              <a:rPr lang="ru-RU" sz="2000" dirty="0" err="1" smtClean="0"/>
              <a:t>парсинга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Немного информации можно подчерпнуть по этим ссылкам -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security.googleblog.com/2011/05/website-security-for-webmasters.html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>
                <a:hlinkClick r:id="rId3"/>
              </a:rPr>
              <a:t>http://www.slideshare.net/carlo.bonamico/angularjs-security-defend-your-single-page-application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7954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9460" name="Прямоугольник 4"/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0">
                <a:solidFill>
                  <a:schemeClr val="bg1"/>
                </a:solidFill>
                <a:latin typeface="TeleGrotesk Headline Ultra" pitchFamily="2" charset="0"/>
              </a:rPr>
              <a:t>THANK YOU</a:t>
            </a:r>
            <a:r>
              <a:rPr lang="en-US" sz="3200" b="0">
                <a:solidFill>
                  <a:schemeClr val="bg1"/>
                </a:solidFill>
                <a:latin typeface="TeleGrotesk Headline Ultra" pitchFamily="2" charset="0"/>
              </a:rPr>
              <a:t>!</a:t>
            </a:r>
            <a:endParaRPr lang="ru-RU" sz="3200" b="0">
              <a:solidFill>
                <a:schemeClr val="bg1"/>
              </a:solidFill>
              <a:latin typeface="TeleGrotesk Headline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88068"/>
            <a:ext cx="7659209" cy="88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Позволяют добавлять динамические значения в </a:t>
            </a:r>
            <a:r>
              <a:rPr lang="en-US" sz="2600" dirty="0" smtClean="0">
                <a:latin typeface="Arial Narrow" pitchFamily="34" charset="0"/>
              </a:rPr>
              <a:t>HTML</a:t>
            </a: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848469"/>
              </p:ext>
            </p:extLst>
          </p:nvPr>
        </p:nvGraphicFramePr>
        <p:xfrm>
          <a:off x="509431" y="2474893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{{4 + 6}}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38695"/>
              </p:ext>
            </p:extLst>
          </p:nvPr>
        </p:nvGraphicFramePr>
        <p:xfrm>
          <a:off x="4796234" y="2488526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10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3065"/>
              </p:ext>
            </p:extLst>
          </p:nvPr>
        </p:nvGraphicFramePr>
        <p:xfrm>
          <a:off x="509431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{{“hello” + “ you”}}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688121"/>
              </p:ext>
            </p:extLst>
          </p:nvPr>
        </p:nvGraphicFramePr>
        <p:xfrm>
          <a:off x="4866715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hello you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Down Arrow 11"/>
          <p:cNvSpPr/>
          <p:nvPr/>
        </p:nvSpPr>
        <p:spPr bwMode="auto">
          <a:xfrm rot="16200000">
            <a:off x="4039783" y="2263346"/>
            <a:ext cx="232743" cy="126055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16200000">
            <a:off x="4039783" y="3644818"/>
            <a:ext cx="232745" cy="126055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47386"/>
              </p:ext>
            </p:extLst>
          </p:nvPr>
        </p:nvGraphicFramePr>
        <p:xfrm>
          <a:off x="228812" y="1082709"/>
          <a:ext cx="8686588" cy="459444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ng-app=“store”&gt;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&lt;p&gt;{{“hello” + “ you”}}&lt;/p&gt;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28758" y="3083240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Directives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83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473676"/>
              </p:ext>
            </p:extLst>
          </p:nvPr>
        </p:nvGraphicFramePr>
        <p:xfrm>
          <a:off x="228812" y="13722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ng-app="store"&gt;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52546"/>
              </p:ext>
            </p:extLst>
          </p:nvPr>
        </p:nvGraphicFramePr>
        <p:xfrm>
          <a:off x="228812" y="256860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78359"/>
              </p:ext>
            </p:extLst>
          </p:nvPr>
        </p:nvGraphicFramePr>
        <p:xfrm>
          <a:off x="228812" y="37163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&lt;h1 ng-show="name"&gt; Hello, {{name}}! &lt;/h1&gt;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793885"/>
              </p:ext>
            </p:extLst>
          </p:nvPr>
        </p:nvGraphicFramePr>
        <p:xfrm>
          <a:off x="228812" y="488984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{{product.name}} &lt;/li&gt;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326551" y="806631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ng-app – </a:t>
            </a:r>
            <a:r>
              <a:rPr lang="ru-RU" sz="2000" dirty="0" smtClean="0">
                <a:latin typeface="Arial Narrow" pitchFamily="34" charset="0"/>
              </a:rPr>
              <a:t>прикрепляет модуль приложения к странице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Content Placeholder 2"/>
          <p:cNvSpPr>
            <a:spLocks/>
          </p:cNvSpPr>
          <p:nvPr/>
        </p:nvSpPr>
        <p:spPr bwMode="gray">
          <a:xfrm>
            <a:off x="326550" y="1942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ng-controller – </a:t>
            </a:r>
            <a:r>
              <a:rPr lang="ru-RU" sz="2000" dirty="0" smtClean="0">
                <a:latin typeface="Arial Narrow" pitchFamily="34" charset="0"/>
              </a:rPr>
              <a:t>прикрепляет контроллер к странице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4" name="Content Placeholder 2"/>
          <p:cNvSpPr>
            <a:spLocks/>
          </p:cNvSpPr>
          <p:nvPr/>
        </p:nvSpPr>
        <p:spPr bwMode="gray">
          <a:xfrm>
            <a:off x="326550" y="3085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ng-show/ng-hide – </a:t>
            </a:r>
            <a:r>
              <a:rPr lang="ru-RU" sz="2000" dirty="0" smtClean="0">
                <a:latin typeface="Arial Narrow" pitchFamily="34" charset="0"/>
              </a:rPr>
              <a:t>показывает/скрывает секцию, основываясь на выражениях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5" name="Content Placeholder 2"/>
          <p:cNvSpPr>
            <a:spLocks/>
          </p:cNvSpPr>
          <p:nvPr/>
        </p:nvSpPr>
        <p:spPr bwMode="gray">
          <a:xfrm>
            <a:off x="326551" y="429659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ng-repeat – </a:t>
            </a:r>
            <a:r>
              <a:rPr lang="ru-RU" sz="2000" dirty="0" smtClean="0">
                <a:latin typeface="Arial Narrow" pitchFamily="34" charset="0"/>
              </a:rPr>
              <a:t>повторяет секцию для каждого элемента в массиве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5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burdyga\Desktop\PICTURES\background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32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2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27038"/>
          </a:xfrm>
        </p:spPr>
        <p:txBody>
          <a:bodyPr/>
          <a:lstStyle/>
          <a:p>
            <a:pPr>
              <a:defRPr/>
            </a:pPr>
            <a:endParaRPr sz="2400" b="1" dirty="0">
              <a:solidFill>
                <a:schemeClr val="bg1"/>
              </a:solidFill>
              <a:latin typeface="TeleGrotesk Headline" pitchFamily="2" charset="0"/>
            </a:endParaRPr>
          </a:p>
        </p:txBody>
      </p:sp>
      <p:sp>
        <p:nvSpPr>
          <p:cNvPr id="26" name="Rectangle 63"/>
          <p:cNvSpPr>
            <a:spLocks noChangeArrowheads="1"/>
          </p:cNvSpPr>
          <p:nvPr/>
        </p:nvSpPr>
        <p:spPr bwMode="gray">
          <a:xfrm>
            <a:off x="3374394" y="3425825"/>
            <a:ext cx="4753606" cy="612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lIns="72000" tIns="72000" rIns="72000" bIns="36000"/>
          <a:lstStyle/>
          <a:p>
            <a:pPr>
              <a:defRPr/>
            </a:pPr>
            <a:r>
              <a:rPr lang="en-US" sz="1800" dirty="0" smtClean="0">
                <a:solidFill>
                  <a:schemeClr val="tx2"/>
                </a:solidFill>
                <a:latin typeface="TeleGrotesk Headline Ultra" pitchFamily="2" charset="0"/>
              </a:rPr>
              <a:t>Boris Finkelshteyn</a:t>
            </a:r>
          </a:p>
          <a:p>
            <a:pPr>
              <a:defRPr/>
            </a:pPr>
            <a:r>
              <a:rPr lang="en-US" sz="18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T-systems Russia</a:t>
            </a:r>
          </a:p>
          <a:p>
            <a:pPr>
              <a:defRPr/>
            </a:pPr>
            <a:r>
              <a:rPr lang="en-US" sz="14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Senior software developer</a:t>
            </a:r>
            <a:endParaRPr lang="en-US" sz="1800" kern="0" dirty="0" smtClean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en-US" sz="1800" kern="0" dirty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de-DE" sz="1800" b="0" kern="0" dirty="0">
              <a:solidFill>
                <a:srgbClr val="999999"/>
              </a:solidFill>
              <a:latin typeface="Tele-GroteskFet" pitchFamily="2" charset="0"/>
              <a:ea typeface="Tele-GroteskFet" pitchFamily="2" charset="0"/>
              <a:cs typeface="Tele-GroteskFet" pitchFamily="2" charset="0"/>
            </a:endParaRPr>
          </a:p>
        </p:txBody>
      </p:sp>
      <p:sp>
        <p:nvSpPr>
          <p:cNvPr id="27" name="Прямоугольник 3"/>
          <p:cNvSpPr>
            <a:spLocks noChangeArrowheads="1"/>
          </p:cNvSpPr>
          <p:nvPr/>
        </p:nvSpPr>
        <p:spPr bwMode="auto">
          <a:xfrm>
            <a:off x="3374394" y="5112399"/>
            <a:ext cx="33618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Fet" pitchFamily="2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3"/>
              </a:rPr>
              <a:t>Boris.Finkelshteyn@t-systems.ru</a:t>
            </a:r>
            <a:endParaRPr lang="en-US" sz="1600" u="sng" dirty="0" smtClean="0">
              <a:solidFill>
                <a:srgbClr val="999999"/>
              </a:solidFill>
              <a:latin typeface="Tele-GroteskNCNor" pitchFamily="2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4"/>
              </a:rPr>
              <a:t>yam.telekom.de/people/</a:t>
            </a:r>
            <a:r>
              <a:rPr lang="en-US" sz="1600" u="sng" dirty="0" err="1" smtClean="0">
                <a:solidFill>
                  <a:srgbClr val="999999"/>
                </a:solidFill>
                <a:latin typeface="Tele-GroteskNCNor" pitchFamily="2" charset="0"/>
                <a:hlinkClick r:id="rId4"/>
              </a:rPr>
              <a:t>boris_finkelshteyn</a:t>
            </a:r>
            <a:endParaRPr lang="en-US" sz="1600" u="sng" dirty="0">
              <a:solidFill>
                <a:srgbClr val="999999"/>
              </a:solidFill>
              <a:latin typeface="Tele-GroteskNC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516B-12A5-46F6-8115-6B77EF8626EB}" type="datetime6">
              <a:rPr lang="en-US" smtClean="0">
                <a:solidFill>
                  <a:srgbClr val="000000"/>
                </a:solidFill>
              </a:rPr>
              <a:t>December 16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>
                <a:solidFill>
                  <a:srgbClr val="000000"/>
                </a:solidFill>
              </a:rPr>
              <a:pPr/>
              <a:t>2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11" name="Rounded Rectangle 7"/>
          <p:cNvSpPr>
            <a:spLocks/>
          </p:cNvSpPr>
          <p:nvPr/>
        </p:nvSpPr>
        <p:spPr>
          <a:xfrm>
            <a:off x="468681" y="1859118"/>
            <a:ext cx="2749984" cy="2694744"/>
          </a:xfrm>
          <a:prstGeom prst="roundRect">
            <a:avLst/>
          </a:prstGeom>
          <a:blipFill dpi="0" rotWithShape="1">
            <a:blip r:embed="rId5"/>
            <a:srcRect/>
            <a:stretch>
              <a:fillRect l="-38000" t="-14000" r="-62000"/>
            </a:stretch>
          </a:blipFill>
          <a:ln w="53975">
            <a:gradFill>
              <a:gsLst>
                <a:gs pos="68000">
                  <a:schemeClr val="tx2"/>
                </a:gs>
                <a:gs pos="87500">
                  <a:schemeClr val="tx2"/>
                </a:gs>
                <a:gs pos="1000">
                  <a:schemeClr val="bg1"/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238327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122" name="Picture 2" descr="C:\Users\bFinkels\Documents\AngularJS\filters_exampl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" y="4193223"/>
            <a:ext cx="38671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3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94265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currency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6" name="Picture 2" descr="C:\Users\bFinkels\Documents\AngularJS\filters_exampl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4240212"/>
            <a:ext cx="38862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/>
          <p:cNvSpPr/>
          <p:nvPr/>
        </p:nvSpPr>
        <p:spPr bwMode="auto">
          <a:xfrm>
            <a:off x="5627642" y="2674618"/>
            <a:ext cx="216024" cy="195834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6473233" y="2674618"/>
            <a:ext cx="216024" cy="124968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4892041" y="4899660"/>
            <a:ext cx="425196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Переводит «вывод» на «вход»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6240780" y="4122420"/>
            <a:ext cx="248412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Форматирует в валюту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972" y="2336480"/>
            <a:ext cx="106161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4892041" y="5233304"/>
            <a:ext cx="425196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 локализованный символ доллара</a:t>
            </a:r>
          </a:p>
          <a:p>
            <a:r>
              <a:rPr lang="ru-RU" sz="1800" dirty="0"/>
              <a:t>Добавляет цифры после </a:t>
            </a:r>
            <a:r>
              <a:rPr lang="ru-RU" sz="1800" dirty="0" smtClean="0"/>
              <a:t>точки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3202992" y="4449834"/>
            <a:ext cx="1285188" cy="335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4" grpId="0" animBg="1"/>
      <p:bldP spid="16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312014"/>
              </p:ext>
            </p:extLst>
          </p:nvPr>
        </p:nvGraphicFramePr>
        <p:xfrm>
          <a:off x="2468738" y="951447"/>
          <a:ext cx="4137625" cy="365091"/>
        </p:xfrm>
        <a:graphic>
          <a:graphicData uri="http://schemas.openxmlformats.org/drawingml/2006/table">
            <a:tbl>
              <a:tblPr/>
              <a:tblGrid>
                <a:gridCol w="4137625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 data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filter:options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7" y="798635"/>
            <a:ext cx="2682791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Общий вид</a:t>
            </a:r>
            <a:endParaRPr lang="ru-RU" sz="2000" dirty="0" smtClean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21127"/>
              </p:ext>
            </p:extLst>
          </p:nvPr>
        </p:nvGraphicFramePr>
        <p:xfrm>
          <a:off x="130294" y="1907654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{{'1388123412323'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date:'MM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yyyy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@ h:mma'}}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193196" y="1365237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Date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5592725" y="1853977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12/27/2013 @ 12:50AM</a:t>
            </a:r>
            <a:endParaRPr lang="ru-RU" sz="1800" dirty="0" err="1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806664"/>
              </p:ext>
            </p:extLst>
          </p:nvPr>
        </p:nvGraphicFramePr>
        <p:xfrm>
          <a:off x="130294" y="284424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{{‘product name' | uppercase}}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Content Placeholder 2"/>
          <p:cNvSpPr>
            <a:spLocks/>
          </p:cNvSpPr>
          <p:nvPr/>
        </p:nvSpPr>
        <p:spPr bwMode="gray">
          <a:xfrm>
            <a:off x="193195" y="227860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smtClean="0"/>
              <a:t>Uppercase </a:t>
            </a:r>
            <a:r>
              <a:rPr lang="en-US" sz="2000" b="1" dirty="0"/>
              <a:t>&amp; </a:t>
            </a:r>
            <a:r>
              <a:rPr lang="en-US" sz="2000" b="1" dirty="0" smtClean="0"/>
              <a:t>Lowercase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5592725" y="2790564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PRODUCT NAME</a:t>
            </a:r>
            <a:endParaRPr lang="ru-RU" sz="1800" dirty="0" err="1" smtClean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401370"/>
              </p:ext>
            </p:extLst>
          </p:nvPr>
        </p:nvGraphicFramePr>
        <p:xfrm>
          <a:off x="95458" y="386851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{{'My Description' | limitTo:8}}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Content Placeholder 2"/>
          <p:cNvSpPr>
            <a:spLocks/>
          </p:cNvSpPr>
          <p:nvPr/>
        </p:nvSpPr>
        <p:spPr bwMode="gray">
          <a:xfrm>
            <a:off x="193197" y="330287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err="1" smtClean="0"/>
              <a:t>LimitTo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5669644" y="3791613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My </a:t>
            </a:r>
            <a:r>
              <a:rPr lang="en-US" sz="1800" b="1" dirty="0" err="1"/>
              <a:t>Descr</a:t>
            </a:r>
            <a:endParaRPr lang="ru-RU" sz="1800" dirty="0" err="1" smtClean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17126"/>
              </p:ext>
            </p:extLst>
          </p:nvPr>
        </p:nvGraphicFramePr>
        <p:xfrm>
          <a:off x="95458" y="4341640"/>
          <a:ext cx="6078514" cy="365091"/>
        </p:xfrm>
        <a:graphic>
          <a:graphicData uri="http://schemas.openxmlformats.org/drawingml/2006/table">
            <a:tbl>
              <a:tblPr/>
              <a:tblGrid>
                <a:gridCol w="6078514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limitTo:3"&gt;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99558"/>
              </p:ext>
            </p:extLst>
          </p:nvPr>
        </p:nvGraphicFramePr>
        <p:xfrm>
          <a:off x="95458" y="5393978"/>
          <a:ext cx="7070885" cy="365091"/>
        </p:xfrm>
        <a:graphic>
          <a:graphicData uri="http://schemas.openxmlformats.org/drawingml/2006/table">
            <a:tbl>
              <a:tblPr/>
              <a:tblGrid>
                <a:gridCol w="7070885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orderBy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:'-price'"&gt;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Content Placeholder 2"/>
          <p:cNvSpPr>
            <a:spLocks/>
          </p:cNvSpPr>
          <p:nvPr/>
        </p:nvSpPr>
        <p:spPr bwMode="gray">
          <a:xfrm>
            <a:off x="193193" y="477761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err="1" smtClean="0"/>
              <a:t>OrderBy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7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853241"/>
              </p:ext>
            </p:extLst>
          </p:nvPr>
        </p:nvGraphicFramePr>
        <p:xfrm>
          <a:off x="228812" y="1082709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products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‘First product',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price: 2.95,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description: '. . .',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images: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‘product-01-full.jpg',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thumb: ‘product-01-thumb.jpg'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“product-02-full.jpg",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. . 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33494"/>
              </p:ext>
            </p:extLst>
          </p:nvPr>
        </p:nvGraphicFramePr>
        <p:xfrm>
          <a:off x="207214" y="5096591"/>
          <a:ext cx="5299399" cy="566928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228812" y="4533244"/>
            <a:ext cx="5632289" cy="56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 smtClean="0"/>
              <a:t>Для отображения первого изображения в массиве: </a:t>
            </a:r>
            <a:endParaRPr lang="ru-RU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7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</a:t>
            </a:r>
            <a:r>
              <a:rPr lang="en-US" dirty="0" err="1" smtClean="0"/>
              <a:t>src</a:t>
            </a:r>
            <a:r>
              <a:rPr lang="en-US" dirty="0" smtClean="0"/>
              <a:t> for images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54693"/>
              </p:ext>
            </p:extLst>
          </p:nvPr>
        </p:nvGraphicFramePr>
        <p:xfrm>
          <a:off x="130293" y="1532322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5" y="876497"/>
            <a:ext cx="7029856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Нельзя использовать выражения </a:t>
            </a:r>
            <a:r>
              <a:rPr lang="ru-RU" sz="2000" dirty="0" err="1" smtClean="0">
                <a:latin typeface="Arial Narrow" pitchFamily="34" charset="0"/>
              </a:rPr>
              <a:t>Ангуляра</a:t>
            </a:r>
            <a:r>
              <a:rPr lang="ru-RU" sz="2000" dirty="0" smtClean="0">
                <a:latin typeface="Arial Narrow" pitchFamily="34" charset="0"/>
              </a:rPr>
              <a:t> внутри атрибута </a:t>
            </a:r>
            <a:r>
              <a:rPr lang="en-US" sz="2000" dirty="0" err="1" smtClean="0">
                <a:latin typeface="Arial Narrow" pitchFamily="34" charset="0"/>
              </a:rPr>
              <a:t>src</a:t>
            </a:r>
            <a:endParaRPr lang="ru-RU" sz="2000" dirty="0" smtClean="0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592724" y="1365237"/>
            <a:ext cx="3147237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smtClean="0"/>
              <a:t>Браузер начнет загружать изображение до выполнения выражения </a:t>
            </a:r>
            <a:r>
              <a:rPr lang="ru-RU" sz="1800" b="1" dirty="0" err="1" smtClean="0"/>
              <a:t>Ангуляра</a:t>
            </a:r>
            <a:endParaRPr lang="ru-RU" sz="18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49893"/>
              </p:ext>
            </p:extLst>
          </p:nvPr>
        </p:nvGraphicFramePr>
        <p:xfrm>
          <a:off x="152982" y="2713034"/>
          <a:ext cx="8686588" cy="2982468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currency}}&lt;/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23032" y="4200722"/>
            <a:ext cx="47099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Tabs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05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1254768" y="454747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r>
              <a:rPr lang="en-US" sz="1800" b="1" dirty="0" smtClean="0"/>
              <a:t> 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21" name="TextBox 20"/>
          <p:cNvSpPr txBox="1"/>
          <p:nvPr/>
        </p:nvSpPr>
        <p:spPr bwMode="gray">
          <a:xfrm>
            <a:off x="1215654" y="447985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17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1215654" y="447985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6" name="TextBox 15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26233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  <p:bldP spid="12" grpId="0" animBg="1"/>
      <p:bldP spid="11" grpId="0" animBg="1"/>
      <p:bldP spid="13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gray">
          <a:xfrm>
            <a:off x="4474534" y="3411695"/>
            <a:ext cx="4180368" cy="2703120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414259"/>
              </p:ext>
            </p:extLst>
          </p:nvPr>
        </p:nvGraphicFramePr>
        <p:xfrm>
          <a:off x="130294" y="1167769"/>
          <a:ext cx="8686588" cy="224637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1"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&gt;Description&lt;/a&gt;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2"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&gt;Specifications&lt;/a&gt;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3"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{{tab}}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589461" y="375970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941827" y="375970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501269" y="375970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733258" y="4477401"/>
            <a:ext cx="3820633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2371349" y="1684350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1349" y="1943889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1349" y="2167987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1240" y="2674806"/>
            <a:ext cx="1056169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2371349" y="2406597"/>
            <a:ext cx="216024" cy="124968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390149" y="2886589"/>
            <a:ext cx="216024" cy="1876665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37301" y="3755204"/>
            <a:ext cx="258333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Назначает значение для</a:t>
            </a:r>
            <a:r>
              <a:rPr lang="en-US" sz="1800" dirty="0" smtClean="0"/>
              <a:t> </a:t>
            </a:r>
            <a:r>
              <a:rPr lang="ru-RU" sz="1800" dirty="0" smtClean="0"/>
              <a:t>переменной </a:t>
            </a:r>
            <a:r>
              <a:rPr lang="en-US" sz="1800" dirty="0" smtClean="0"/>
              <a:t>tab</a:t>
            </a:r>
            <a:endParaRPr lang="ru-RU" sz="1800" dirty="0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59664" y="4892899"/>
            <a:ext cx="248412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Выводит на экран значение переменной </a:t>
            </a:r>
            <a:r>
              <a:rPr lang="en-US" sz="1800" dirty="0" smtClean="0"/>
              <a:t>tab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1172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1245373" y="4479851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3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15654" y="4479851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2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2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TextBox 23"/>
          <p:cNvSpPr txBox="1"/>
          <p:nvPr/>
        </p:nvSpPr>
        <p:spPr bwMode="gray">
          <a:xfrm>
            <a:off x="1215653" y="4510102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1</a:t>
            </a:r>
          </a:p>
        </p:txBody>
      </p:sp>
      <p:sp>
        <p:nvSpPr>
          <p:cNvPr id="25" name="TextBox 24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8279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2-</a:t>
            </a:r>
            <a:r>
              <a:rPr lang="en-US" dirty="0" smtClean="0"/>
              <a:t>way data binding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76447" y="1453116"/>
            <a:ext cx="682610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Когда </a:t>
            </a:r>
            <a:r>
              <a:rPr lang="en-US" sz="1800" dirty="0" smtClean="0"/>
              <a:t>ng-click </a:t>
            </a:r>
            <a:r>
              <a:rPr lang="ru-RU" sz="1800" dirty="0" smtClean="0"/>
              <a:t>меняет значение переменной </a:t>
            </a:r>
            <a:r>
              <a:rPr lang="en-US" sz="1800" dirty="0" smtClean="0"/>
              <a:t>tab</a:t>
            </a:r>
            <a:r>
              <a:rPr lang="ru-RU" sz="1800" dirty="0" smtClean="0"/>
              <a:t>, то выражение </a:t>
            </a:r>
            <a:r>
              <a:rPr lang="en-US" sz="1800" dirty="0" smtClean="0"/>
              <a:t>{{tab}}</a:t>
            </a:r>
            <a:r>
              <a:rPr lang="ru-RU" sz="1800" dirty="0" smtClean="0"/>
              <a:t> автоматически обновляется.</a:t>
            </a:r>
          </a:p>
        </p:txBody>
      </p:sp>
      <p:sp>
        <p:nvSpPr>
          <p:cNvPr id="7" name="TextBox 6"/>
          <p:cNvSpPr txBox="1"/>
          <p:nvPr/>
        </p:nvSpPr>
        <p:spPr bwMode="gray">
          <a:xfrm>
            <a:off x="326551" y="2661683"/>
            <a:ext cx="6826102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определяют двухстороннее связывание</a:t>
            </a:r>
            <a:r>
              <a:rPr lang="en-US" sz="1800" dirty="0" smtClean="0"/>
              <a:t>(2-way Data Binding).</a:t>
            </a:r>
            <a:endParaRPr lang="ru-RU" sz="1800" dirty="0" smtClean="0"/>
          </a:p>
          <a:p>
            <a:pPr marL="0" indent="0">
              <a:buNone/>
            </a:pPr>
            <a:r>
              <a:rPr lang="ru-RU" sz="1800" dirty="0" smtClean="0"/>
              <a:t>Это означает, что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изменяют значение когда само свойство изменяется.</a:t>
            </a:r>
          </a:p>
        </p:txBody>
      </p:sp>
    </p:spTree>
    <p:extLst>
      <p:ext uri="{BB962C8B-B14F-4D97-AF65-F5344CB8AC3E}">
        <p14:creationId xmlns:p14="http://schemas.microsoft.com/office/powerpoint/2010/main" val="36108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skills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181F-C603-49C0-996F-FD118AFE841C}" type="datetime6">
              <a:rPr lang="en-US" smtClean="0">
                <a:solidFill>
                  <a:srgbClr val="000000"/>
                </a:solidFill>
              </a:rPr>
              <a:t>December 16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>
                <a:solidFill>
                  <a:srgbClr val="000000"/>
                </a:solidFill>
              </a:rPr>
              <a:pPr/>
              <a:t>3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323850" y="1403749"/>
            <a:ext cx="3057303" cy="308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600" dirty="0" smtClean="0">
                <a:latin typeface="Arial Narrow" pitchFamily="34" charset="0"/>
              </a:rPr>
              <a:t>Входные параметры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HTML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JavaScript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CSS</a:t>
            </a: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800" dirty="0"/>
              <a:t>IntelliJ IDEA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800" dirty="0" smtClean="0"/>
              <a:t>Tomcat</a:t>
            </a:r>
            <a:endParaRPr lang="en-US" sz="28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4785980" y="1403748"/>
            <a:ext cx="3057303" cy="337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600" dirty="0" smtClean="0">
                <a:latin typeface="Arial Narrow" pitchFamily="34" charset="0"/>
              </a:rPr>
              <a:t>Выходные параметры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AngularJS(1.x) junior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Проект на </a:t>
            </a:r>
            <a:r>
              <a:rPr lang="en-US" sz="2600" dirty="0" smtClean="0">
                <a:latin typeface="Arial Narrow" pitchFamily="34" charset="0"/>
              </a:rPr>
              <a:t>AngularJS </a:t>
            </a: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content panels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82445"/>
              </p:ext>
            </p:extLst>
          </p:nvPr>
        </p:nvGraphicFramePr>
        <p:xfrm>
          <a:off x="136825" y="800078"/>
          <a:ext cx="8686588" cy="470001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441786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{{tab}}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&lt;h4&gt;Description&lt;/h4&gt;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&lt;h4&gt;Specifications&lt;/h4&gt;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product.specifications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&lt;h4&gt;Reviews&lt;/h4&gt;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&lt;p&gt;None yet&lt;/p&gt;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5408428"/>
            <a:ext cx="682610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же показывать нужную панель, при переключении </a:t>
            </a:r>
          </a:p>
        </p:txBody>
      </p:sp>
    </p:spTree>
    <p:extLst>
      <p:ext uri="{BB962C8B-B14F-4D97-AF65-F5344CB8AC3E}">
        <p14:creationId xmlns:p14="http://schemas.microsoft.com/office/powerpoint/2010/main" val="23327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178349"/>
              </p:ext>
            </p:extLst>
          </p:nvPr>
        </p:nvGraphicFramePr>
        <p:xfrm>
          <a:off x="136825" y="800078"/>
          <a:ext cx="8686588" cy="396392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81512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&lt;h4&gt;Description&lt;/h4&gt;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2”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&lt;h4&gt;Specifications&lt;/h4&gt;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product.specifications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3”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&lt;h4&gt;Reviews&lt;/h4&gt;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&lt;p&gt;None yet&lt;/p&gt;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94548" y="1309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4547" y="2311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4548" y="3283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276447" y="5045554"/>
            <a:ext cx="682610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Теперь при выборе вкладки будет показываться соответствующая панель</a:t>
            </a:r>
          </a:p>
        </p:txBody>
      </p:sp>
    </p:spTree>
    <p:extLst>
      <p:ext uri="{BB962C8B-B14F-4D97-AF65-F5344CB8AC3E}">
        <p14:creationId xmlns:p14="http://schemas.microsoft.com/office/powerpoint/2010/main" val="42445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54768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Description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   </a:t>
            </a:r>
            <a:r>
              <a:rPr lang="en-US" sz="1800" dirty="0" smtClean="0">
                <a:solidFill>
                  <a:schemeClr val="bg1"/>
                </a:solidFill>
              </a:rPr>
              <a:t>Motorola XOOM with Wi-Fi has a super-powerful dual-core processor and Android™ 3.0 (Honeycomb).</a:t>
            </a:r>
            <a:endParaRPr lang="ru-RU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initial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54768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Description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   </a:t>
            </a:r>
            <a:r>
              <a:rPr lang="en-US" sz="1800" dirty="0" smtClean="0">
                <a:solidFill>
                  <a:schemeClr val="bg1"/>
                </a:solidFill>
              </a:rPr>
              <a:t>Motorola XOOM with Wi-Fi has a super-powerful dual-core processor and Android™ 3.0 (Honeycomb).</a:t>
            </a:r>
            <a:endParaRPr lang="ru-RU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6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initial value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55146"/>
              </p:ext>
            </p:extLst>
          </p:nvPr>
        </p:nvGraphicFramePr>
        <p:xfrm>
          <a:off x="136825" y="1883694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1125684"/>
            <a:ext cx="781847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</a:t>
            </a:r>
            <a:r>
              <a:rPr lang="en-US" sz="1800" dirty="0" smtClean="0"/>
              <a:t>ng-</a:t>
            </a:r>
            <a:r>
              <a:rPr lang="en-US" sz="1800" dirty="0" err="1" smtClean="0"/>
              <a:t>init</a:t>
            </a:r>
            <a:r>
              <a:rPr lang="en-US" sz="1800" dirty="0" smtClean="0"/>
              <a:t> </a:t>
            </a:r>
            <a:r>
              <a:rPr lang="ru-RU" sz="1800" dirty="0" smtClean="0"/>
              <a:t>позволяет исполнять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в текущем скопе(область </a:t>
            </a:r>
            <a:r>
              <a:rPr lang="ru-RU" sz="1800" dirty="0" err="1" smtClean="0"/>
              <a:t>видиности</a:t>
            </a:r>
            <a:r>
              <a:rPr lang="ru-RU" sz="1800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9823" y="1874353"/>
            <a:ext cx="1820084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8439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active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76447" y="1125684"/>
            <a:ext cx="781847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Нам нужно добавить класс «</a:t>
            </a:r>
            <a:r>
              <a:rPr lang="en-US" sz="1800" dirty="0" smtClean="0"/>
              <a:t>active</a:t>
            </a:r>
            <a:r>
              <a:rPr lang="ru-RU" sz="1800" dirty="0" smtClean="0"/>
              <a:t>» к выбранной вкладке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84479"/>
              </p:ext>
            </p:extLst>
          </p:nvPr>
        </p:nvGraphicFramePr>
        <p:xfrm>
          <a:off x="136825" y="1883694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82231" y="2413069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2228" y="3103663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2227" y="3890995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3047994" y="4129605"/>
            <a:ext cx="216024" cy="108743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4327740" y="4129604"/>
            <a:ext cx="216024" cy="1512739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276447" y="5287730"/>
            <a:ext cx="353709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Название класса, который надо задать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636328" y="5733125"/>
            <a:ext cx="528084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Выражение для вычисления, если результат – </a:t>
            </a:r>
            <a:r>
              <a:rPr lang="en-US" sz="1800" dirty="0" smtClean="0"/>
              <a:t>true</a:t>
            </a:r>
            <a:r>
              <a:rPr lang="ru-RU" sz="1800" dirty="0" smtClean="0"/>
              <a:t>, то задать класс «</a:t>
            </a:r>
            <a:r>
              <a:rPr lang="en-US" sz="1800" dirty="0" smtClean="0"/>
              <a:t>active</a:t>
            </a:r>
            <a:r>
              <a:rPr lang="ru-RU" sz="1800" dirty="0" smtClean="0"/>
              <a:t>», если нет – то ничего не делать</a:t>
            </a:r>
          </a:p>
        </p:txBody>
      </p:sp>
    </p:spTree>
    <p:extLst>
      <p:ext uri="{BB962C8B-B14F-4D97-AF65-F5344CB8AC3E}">
        <p14:creationId xmlns:p14="http://schemas.microsoft.com/office/powerpoint/2010/main" val="14725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active class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24598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571652"/>
              </p:ext>
            </p:extLst>
          </p:nvPr>
        </p:nvGraphicFramePr>
        <p:xfrm>
          <a:off x="136825" y="1387508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ng-show=“tab ===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&lt;h4&gt;Description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812333"/>
            <a:ext cx="781847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Вся наша логика находится в </a:t>
            </a:r>
            <a:r>
              <a:rPr lang="en-US" sz="1800" dirty="0" smtClean="0"/>
              <a:t>HTML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92866" y="1395237"/>
            <a:ext cx="4312193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34850"/>
              </p:ext>
            </p:extLst>
          </p:nvPr>
        </p:nvGraphicFramePr>
        <p:xfrm>
          <a:off x="1842884" y="5541490"/>
          <a:ext cx="5439206" cy="774192"/>
        </p:xfrm>
        <a:graphic>
          <a:graphicData uri="http://schemas.openxmlformats.org/drawingml/2006/table">
            <a:tbl>
              <a:tblPr/>
              <a:tblGrid>
                <a:gridCol w="5439206"/>
              </a:tblGrid>
              <a:tr h="60133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25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567081"/>
              </p:ext>
            </p:extLst>
          </p:nvPr>
        </p:nvGraphicFramePr>
        <p:xfrm>
          <a:off x="136825" y="1387508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ng-show=“tab ===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&lt;h4&gt;Description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57741" y="1387508"/>
            <a:ext cx="1944678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781625"/>
              </p:ext>
            </p:extLst>
          </p:nvPr>
        </p:nvGraphicFramePr>
        <p:xfrm>
          <a:off x="1382140" y="5455064"/>
          <a:ext cx="5514846" cy="1019556"/>
        </p:xfrm>
        <a:graphic>
          <a:graphicData uri="http://schemas.openxmlformats.org/drawingml/2006/table">
            <a:tbl>
              <a:tblPr/>
              <a:tblGrid>
                <a:gridCol w="5514846"/>
              </a:tblGrid>
              <a:tr h="87609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22792" y="5722855"/>
            <a:ext cx="1944678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E20074"/>
                </a:solidFill>
              </a:rPr>
              <a:t>Agenda</a:t>
            </a:r>
            <a:r>
              <a:rPr lang="ru-RU" sz="2400" dirty="0">
                <a:solidFill>
                  <a:srgbClr val="E20074"/>
                </a:solidFill>
              </a:rPr>
              <a:t/>
            </a:r>
            <a:br>
              <a:rPr lang="ru-RU" sz="2400" dirty="0">
                <a:solidFill>
                  <a:srgbClr val="E20074"/>
                </a:solidFill>
              </a:rPr>
            </a:br>
            <a:r>
              <a:rPr lang="en-US" sz="2400" dirty="0" smtClean="0">
                <a:solidFill>
                  <a:srgbClr val="E20074"/>
                </a:solidFill>
              </a:rPr>
              <a:t/>
            </a:r>
            <a:br>
              <a:rPr lang="en-US" sz="2400" dirty="0" smtClean="0">
                <a:solidFill>
                  <a:srgbClr val="E20074"/>
                </a:solidFill>
              </a:rPr>
            </a:b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0B184-719E-4FB9-8DC2-733A435C6D45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 bwMode="gray">
          <a:xfrm>
            <a:off x="326551" y="1079691"/>
            <a:ext cx="1440000" cy="144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4439352" y="1093541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Прямоугольник 9"/>
          <p:cNvSpPr/>
          <p:nvPr/>
        </p:nvSpPr>
        <p:spPr bwMode="gray">
          <a:xfrm>
            <a:off x="2417991" y="1079691"/>
            <a:ext cx="1440000" cy="144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Прямоугольник 10"/>
          <p:cNvSpPr/>
          <p:nvPr/>
        </p:nvSpPr>
        <p:spPr bwMode="gray">
          <a:xfrm>
            <a:off x="6528876" y="1079691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/>
          <p:cNvSpPr/>
          <p:nvPr/>
        </p:nvSpPr>
        <p:spPr bwMode="gray">
          <a:xfrm>
            <a:off x="2347912" y="350461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/>
          <p:cNvSpPr/>
          <p:nvPr/>
        </p:nvSpPr>
        <p:spPr bwMode="gray">
          <a:xfrm>
            <a:off x="326551" y="349076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37336" y="1624258"/>
            <a:ext cx="142921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00162">
              <a:lnSpc>
                <a:spcPct val="90000"/>
              </a:lnSpc>
              <a:spcBef>
                <a:spcPts val="88"/>
              </a:spcBef>
              <a:defRPr/>
            </a:pPr>
            <a:r>
              <a:rPr lang="en-US" sz="1800" kern="0" dirty="0" smtClean="0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overview</a:t>
            </a:r>
            <a:endParaRPr lang="en-US" sz="1800" kern="0" dirty="0">
              <a:solidFill>
                <a:schemeClr val="bg1"/>
              </a:solidFill>
              <a:latin typeface="TeleGrotesk Headline Ultra" pitchFamily="2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17991" y="1628875"/>
            <a:ext cx="14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Directives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39352" y="1624537"/>
            <a:ext cx="1440000" cy="37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Tabs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528876" y="1479364"/>
            <a:ext cx="14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Forms and Models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26551" y="3931711"/>
            <a:ext cx="1440001" cy="66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Custom Directives</a:t>
            </a:r>
          </a:p>
        </p:txBody>
      </p:sp>
      <p:sp>
        <p:nvSpPr>
          <p:cNvPr id="18" name="Прямоугольник 15"/>
          <p:cNvSpPr/>
          <p:nvPr/>
        </p:nvSpPr>
        <p:spPr>
          <a:xfrm>
            <a:off x="2347912" y="3932222"/>
            <a:ext cx="1512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6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Directive Controllers </a:t>
            </a:r>
          </a:p>
        </p:txBody>
      </p:sp>
      <p:sp>
        <p:nvSpPr>
          <p:cNvPr id="19" name="Прямоугольник 8"/>
          <p:cNvSpPr/>
          <p:nvPr/>
        </p:nvSpPr>
        <p:spPr bwMode="gray">
          <a:xfrm>
            <a:off x="4492515" y="350461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Прямоугольник 10"/>
          <p:cNvSpPr/>
          <p:nvPr/>
        </p:nvSpPr>
        <p:spPr bwMode="gray">
          <a:xfrm>
            <a:off x="6582039" y="349076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Прямоугольник 3"/>
          <p:cNvSpPr/>
          <p:nvPr/>
        </p:nvSpPr>
        <p:spPr>
          <a:xfrm>
            <a:off x="4460391" y="4035606"/>
            <a:ext cx="15042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6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Dependencies</a:t>
            </a:r>
          </a:p>
        </p:txBody>
      </p:sp>
      <p:sp>
        <p:nvSpPr>
          <p:cNvPr id="22" name="Прямоугольник 14"/>
          <p:cNvSpPr/>
          <p:nvPr/>
        </p:nvSpPr>
        <p:spPr>
          <a:xfrm>
            <a:off x="6582039" y="3989568"/>
            <a:ext cx="14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2780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98517"/>
              </p:ext>
            </p:extLst>
          </p:nvPr>
        </p:nvGraphicFramePr>
        <p:xfrm>
          <a:off x="136825" y="1000412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01164"/>
              </p:ext>
            </p:extLst>
          </p:nvPr>
        </p:nvGraphicFramePr>
        <p:xfrm>
          <a:off x="1451976" y="4473608"/>
          <a:ext cx="5352336" cy="1755648"/>
        </p:xfrm>
        <a:graphic>
          <a:graphicData uri="http://schemas.openxmlformats.org/drawingml/2006/table">
            <a:tbl>
              <a:tblPr/>
              <a:tblGrid>
                <a:gridCol w="5352336"/>
              </a:tblGrid>
              <a:tr h="167765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this.selectTab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68115" y="1710186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(1)"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&gt;Description&lt;/a&gt;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1663" y="2455432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(2)"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Specifications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1663" y="3193190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(3)"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Reviews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9636" y="4926943"/>
            <a:ext cx="3883348" cy="7913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272788"/>
              </p:ext>
            </p:extLst>
          </p:nvPr>
        </p:nvGraphicFramePr>
        <p:xfrm>
          <a:off x="136825" y="1000412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=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(1)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(2)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(2)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31162"/>
              </p:ext>
            </p:extLst>
          </p:nvPr>
        </p:nvGraphicFramePr>
        <p:xfrm>
          <a:off x="1451976" y="4041218"/>
          <a:ext cx="5352336" cy="2491740"/>
        </p:xfrm>
        <a:graphic>
          <a:graphicData uri="http://schemas.openxmlformats.org/drawingml/2006/table">
            <a:tbl>
              <a:tblPr/>
              <a:tblGrid>
                <a:gridCol w="5352336"/>
              </a:tblGrid>
              <a:tr h="167765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this.selectTab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this.isSelected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checkTab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checkTab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29637" y="1476282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(1)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6725" y="2205283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(2)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9637" y="2943581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56946" y="5295539"/>
            <a:ext cx="4224114" cy="7012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logic in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01474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Forms and Models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56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843516" y="800077"/>
            <a:ext cx="4564913" cy="542351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221097" y="3811474"/>
            <a:ext cx="3820633" cy="22886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</a:t>
            </a:r>
            <a:r>
              <a:rPr lang="en-US" sz="1800" b="1" dirty="0" smtClean="0"/>
              <a:t>5 </a:t>
            </a:r>
            <a:r>
              <a:rPr lang="en-US" sz="1800" b="1" dirty="0"/>
              <a:t>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Basically - the most positive impression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— </a:t>
            </a:r>
            <a:r>
              <a:rPr lang="en-US" sz="1800" dirty="0" smtClean="0"/>
              <a:t>joe@thomas.com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  4 </a:t>
            </a:r>
            <a:r>
              <a:rPr lang="en-US" sz="1800" b="1" dirty="0"/>
              <a:t>Stars </a:t>
            </a:r>
            <a:r>
              <a:rPr lang="en-US" sz="1800" b="1" dirty="0" smtClean="0"/>
              <a:t> </a:t>
            </a:r>
            <a:r>
              <a:rPr lang="en-US" sz="1800" dirty="0" smtClean="0"/>
              <a:t>The </a:t>
            </a:r>
            <a:r>
              <a:rPr lang="en-US" sz="1800" dirty="0"/>
              <a:t>device is quite satisfied. </a:t>
            </a:r>
            <a:r>
              <a:rPr lang="en-US" sz="1800" dirty="0" smtClean="0"/>
              <a:t>With </a:t>
            </a:r>
            <a:r>
              <a:rPr lang="en-US" sz="1800" dirty="0"/>
              <a:t>its functions </a:t>
            </a:r>
            <a:r>
              <a:rPr lang="en-US" sz="1800" dirty="0" smtClean="0"/>
              <a:t>copes.</a:t>
            </a:r>
          </a:p>
          <a:p>
            <a:r>
              <a:rPr lang="en-US" sz="1800" dirty="0"/>
              <a:t>— </a:t>
            </a:r>
            <a:r>
              <a:rPr lang="en-US" sz="1800" dirty="0" smtClean="0"/>
              <a:t>tim@hater.com </a:t>
            </a:r>
            <a:endParaRPr lang="en-US" sz="1800" b="1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7007" y="3416861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21006" y="3421001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9198" y="3421001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99" y="900223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 bwMode="gray">
          <a:xfrm>
            <a:off x="1858166" y="932121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1521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42881" y="708837"/>
            <a:ext cx="4522254" cy="55147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93691" y="861812"/>
            <a:ext cx="3820633" cy="22886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Basically - the most positive impression.</a:t>
            </a:r>
          </a:p>
          <a:p>
            <a:r>
              <a:rPr lang="en-US" sz="1800" dirty="0"/>
              <a:t>— joe@thomas.com </a:t>
            </a:r>
          </a:p>
          <a:p>
            <a:endParaRPr lang="en-US" sz="1800" b="1" dirty="0"/>
          </a:p>
          <a:p>
            <a:r>
              <a:rPr lang="en-US" sz="1800" b="1" dirty="0"/>
              <a:t> 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en-US" sz="1800" b="1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1265338" y="3200125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3402418" y="5668016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1265337" y="3568259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Rate the Product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8" name="Isosceles Triangle 17"/>
          <p:cNvSpPr/>
          <p:nvPr/>
        </p:nvSpPr>
        <p:spPr bwMode="gray">
          <a:xfrm rot="10800000">
            <a:off x="4600353" y="3842756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Isosceles Triangle 18"/>
          <p:cNvSpPr/>
          <p:nvPr/>
        </p:nvSpPr>
        <p:spPr bwMode="gray">
          <a:xfrm>
            <a:off x="4595649" y="3617682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Rounded Rectangle 19"/>
          <p:cNvSpPr/>
          <p:nvPr/>
        </p:nvSpPr>
        <p:spPr bwMode="gray">
          <a:xfrm>
            <a:off x="4564911" y="3579464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1251161" y="4243267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3" name="Rounded Rectangle 22"/>
          <p:cNvSpPr/>
          <p:nvPr/>
        </p:nvSpPr>
        <p:spPr bwMode="gray">
          <a:xfrm>
            <a:off x="1265337" y="4912800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solidFill>
                  <a:schemeClr val="bg2"/>
                </a:solidFill>
              </a:rPr>
              <a:t>example@gmail.com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6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reviews to our products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86986"/>
              </p:ext>
            </p:extLst>
          </p:nvPr>
        </p:nvGraphicFramePr>
        <p:xfrm>
          <a:off x="228812" y="1082709"/>
          <a:ext cx="8686588" cy="470001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 name: ‘Motorola XOOM™ with Wi-Fi',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price: 250.00,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description: '. . .',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images: [...],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reviews: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stars: 5,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body: “I bought a few weeks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ago.Basically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- the most…”,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author: “joe@thomas.com”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stars: 4,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body: “The device is quite satisfied. With its functions copes.”,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author: “tim@hater.com”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. . 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78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over reviews in our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86488"/>
              </p:ext>
            </p:extLst>
          </p:nvPr>
        </p:nvGraphicFramePr>
        <p:xfrm>
          <a:off x="152982" y="1146503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&lt;h4&gt; Reviews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ng-repeat="review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&lt;/div&gt;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24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it displaying?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634472" y="1658404"/>
            <a:ext cx="3820633" cy="191936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Reviews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5 </a:t>
            </a:r>
            <a:r>
              <a:rPr lang="en-US" sz="2000" b="1" dirty="0"/>
              <a:t>Stars </a:t>
            </a:r>
            <a:r>
              <a:rPr lang="en-US" sz="2000" dirty="0"/>
              <a:t>I bought a few weeks ago.</a:t>
            </a:r>
          </a:p>
          <a:p>
            <a:r>
              <a:rPr lang="en-US" sz="2000" dirty="0"/>
              <a:t>Basically - the most positive impression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endParaRPr lang="en-US" sz="2000" b="1" dirty="0" smtClean="0"/>
          </a:p>
          <a:p>
            <a:r>
              <a:rPr lang="en-US" sz="2000" b="1" dirty="0" smtClean="0"/>
              <a:t>  4 </a:t>
            </a:r>
            <a:r>
              <a:rPr lang="en-US" sz="2000" b="1" dirty="0"/>
              <a:t>Stars </a:t>
            </a:r>
            <a:r>
              <a:rPr lang="en-US" sz="2000" b="1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device is quite satisfied. </a:t>
            </a:r>
            <a:r>
              <a:rPr lang="en-US" sz="2000" dirty="0" smtClean="0"/>
              <a:t>With </a:t>
            </a:r>
            <a:r>
              <a:rPr lang="en-US" sz="2000" dirty="0"/>
              <a:t>its functions </a:t>
            </a:r>
            <a:r>
              <a:rPr lang="en-US" sz="2000" dirty="0" smtClean="0"/>
              <a:t>copes.</a:t>
            </a:r>
            <a:endParaRPr lang="ru-RU" sz="2000" b="1" dirty="0" err="1" smtClean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694660" y="4813005"/>
            <a:ext cx="533754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начать реализовывать форму отзыва?</a:t>
            </a:r>
          </a:p>
        </p:txBody>
      </p:sp>
    </p:spTree>
    <p:extLst>
      <p:ext uri="{BB962C8B-B14F-4D97-AF65-F5344CB8AC3E}">
        <p14:creationId xmlns:p14="http://schemas.microsoft.com/office/powerpoint/2010/main" val="365259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review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169013"/>
              </p:ext>
            </p:extLst>
          </p:nvPr>
        </p:nvGraphicFramePr>
        <p:xfrm>
          <a:off x="152982" y="1146503"/>
          <a:ext cx="8686588" cy="396392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&lt;h4&gt; Reviews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ng-repeat="review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"&gt;...&lt;/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gray">
          <a:xfrm>
            <a:off x="4807589" y="1903727"/>
            <a:ext cx="4352133" cy="3586717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130046" y="2059398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5130046" y="2466979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7267126" y="4934870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gray">
          <a:xfrm>
            <a:off x="5130045" y="2835113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Rate the Product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 rot="10800000">
            <a:off x="8465061" y="3109610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Isosceles Triangle 12"/>
          <p:cNvSpPr/>
          <p:nvPr/>
        </p:nvSpPr>
        <p:spPr bwMode="gray">
          <a:xfrm>
            <a:off x="8460357" y="2884536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8429619" y="2846318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5115869" y="3510121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 bwMode="gray">
          <a:xfrm>
            <a:off x="5130045" y="4179654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solidFill>
                  <a:schemeClr val="bg2"/>
                </a:solidFill>
              </a:rPr>
              <a:t>example@gmail.com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5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 smtClean="0">
                <a:cs typeface="Arial" pitchFamily="34" charset="0"/>
              </a:rPr>
              <a:t>Overview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5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live preview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17541"/>
              </p:ext>
            </p:extLst>
          </p:nvPr>
        </p:nvGraphicFramePr>
        <p:xfrm>
          <a:off x="152982" y="1146503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&lt;b&gt;Stars: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&lt;cite&gt;by: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Freeform 30"/>
          <p:cNvSpPr/>
          <p:nvPr/>
        </p:nvSpPr>
        <p:spPr bwMode="gray">
          <a:xfrm rot="20883174">
            <a:off x="4827181" y="1906772"/>
            <a:ext cx="985324" cy="1127050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874419" y="3121068"/>
            <a:ext cx="80088" cy="40929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 bwMode="gray">
          <a:xfrm>
            <a:off x="5918488" y="2143125"/>
            <a:ext cx="2292062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нам связать объект </a:t>
            </a:r>
            <a:r>
              <a:rPr lang="en-US" sz="1800" dirty="0" smtClean="0"/>
              <a:t>review</a:t>
            </a:r>
            <a:r>
              <a:rPr lang="ru-RU" sz="1800" dirty="0" smtClean="0"/>
              <a:t> с объектами на форме?</a:t>
            </a:r>
          </a:p>
        </p:txBody>
      </p:sp>
    </p:spTree>
    <p:extLst>
      <p:ext uri="{BB962C8B-B14F-4D97-AF65-F5344CB8AC3E}">
        <p14:creationId xmlns:p14="http://schemas.microsoft.com/office/powerpoint/2010/main" val="16547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Ng-model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83935"/>
              </p:ext>
            </p:extLst>
          </p:nvPr>
        </p:nvGraphicFramePr>
        <p:xfrm>
          <a:off x="152982" y="1146503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72770" y="2650812"/>
            <a:ext cx="2542030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4408" y="3880644"/>
            <a:ext cx="2380880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064" y="4344693"/>
            <a:ext cx="2598735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preview in action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5" name="Rounded Rectangle 14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7" name="TextBox 16"/>
          <p:cNvSpPr txBox="1"/>
          <p:nvPr/>
        </p:nvSpPr>
        <p:spPr bwMode="gray">
          <a:xfrm>
            <a:off x="5741581" y="2828260"/>
            <a:ext cx="2791201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Но как на самом деле мы добавляем новый отзыв?</a:t>
            </a:r>
          </a:p>
        </p:txBody>
      </p:sp>
    </p:spTree>
    <p:extLst>
      <p:ext uri="{BB962C8B-B14F-4D97-AF65-F5344CB8AC3E}">
        <p14:creationId xmlns:p14="http://schemas.microsoft.com/office/powerpoint/2010/main" val="12171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More Binding Examples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04397"/>
              </p:ext>
            </p:extLst>
          </p:nvPr>
        </p:nvGraphicFramePr>
        <p:xfrm>
          <a:off x="130293" y="174462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review.terms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type="checkbox" /&gt; I agree to the terms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20220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With a Checkbox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193196" y="2109712"/>
            <a:ext cx="672505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Задает значение </a:t>
            </a:r>
            <a:r>
              <a:rPr lang="en-US" sz="1800" dirty="0" smtClean="0"/>
              <a:t>true </a:t>
            </a:r>
            <a:r>
              <a:rPr lang="ru-RU" sz="1800" dirty="0" smtClean="0"/>
              <a:t>или </a:t>
            </a:r>
            <a:r>
              <a:rPr lang="en-US" sz="1800" dirty="0" smtClean="0"/>
              <a:t>false</a:t>
            </a:r>
            <a:endParaRPr lang="ru-RU" sz="1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96641"/>
              </p:ext>
            </p:extLst>
          </p:nvPr>
        </p:nvGraphicFramePr>
        <p:xfrm>
          <a:off x="193196" y="3442286"/>
          <a:ext cx="7936273" cy="1019556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What color would you like?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value="red" /&gt; Red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value="blue" /&gt; Blue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value="green" /&gt; Green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256099" y="2899869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With </a:t>
            </a:r>
            <a:r>
              <a:rPr lang="en-US" sz="2000" dirty="0" smtClean="0">
                <a:latin typeface="Arial Narrow" pitchFamily="34" charset="0"/>
              </a:rPr>
              <a:t>Radio Buttons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193195" y="4665070"/>
            <a:ext cx="672505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Задает</a:t>
            </a:r>
            <a:r>
              <a:rPr lang="en-US" sz="1800" dirty="0" smtClean="0"/>
              <a:t> </a:t>
            </a:r>
            <a:r>
              <a:rPr lang="ru-RU" sz="1800" dirty="0" smtClean="0"/>
              <a:t>значение, которое было выбрано</a:t>
            </a:r>
          </a:p>
        </p:txBody>
      </p:sp>
    </p:spTree>
    <p:extLst>
      <p:ext uri="{BB962C8B-B14F-4D97-AF65-F5344CB8AC3E}">
        <p14:creationId xmlns:p14="http://schemas.microsoft.com/office/powerpoint/2010/main" val="20750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Initialize </a:t>
            </a:r>
            <a:r>
              <a:rPr lang="en-US" b="1" dirty="0"/>
              <a:t>the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76425"/>
              </p:ext>
            </p:extLst>
          </p:nvPr>
        </p:nvGraphicFramePr>
        <p:xfrm>
          <a:off x="152982" y="1146503"/>
          <a:ext cx="8686588" cy="4209288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858036" y="1421874"/>
            <a:ext cx="3606171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Нужно инициализировать </a:t>
            </a:r>
            <a:r>
              <a:rPr lang="en-US" sz="1800" dirty="0" smtClean="0"/>
              <a:t>review.</a:t>
            </a:r>
          </a:p>
          <a:p>
            <a:pPr marL="0" indent="0">
              <a:buNone/>
            </a:pPr>
            <a:r>
              <a:rPr lang="ru-RU" sz="1800" dirty="0" smtClean="0"/>
              <a:t>Мы можем использовать </a:t>
            </a:r>
            <a:r>
              <a:rPr lang="en-US" sz="1800" dirty="0" smtClean="0"/>
              <a:t>ng-</a:t>
            </a:r>
            <a:r>
              <a:rPr lang="en-US" sz="1800" dirty="0" err="1" smtClean="0"/>
              <a:t>init</a:t>
            </a:r>
            <a:r>
              <a:rPr lang="ru-RU" sz="1800" dirty="0" smtClean="0"/>
              <a:t>, но лучше это делать в контроллере.</a:t>
            </a:r>
          </a:p>
        </p:txBody>
      </p:sp>
    </p:spTree>
    <p:extLst>
      <p:ext uri="{BB962C8B-B14F-4D97-AF65-F5344CB8AC3E}">
        <p14:creationId xmlns:p14="http://schemas.microsoft.com/office/powerpoint/2010/main" val="16676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Review </a:t>
            </a:r>
            <a:r>
              <a:rPr lang="en-US" b="1" dirty="0" smtClean="0"/>
              <a:t>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82575"/>
              </p:ext>
            </p:extLst>
          </p:nvPr>
        </p:nvGraphicFramePr>
        <p:xfrm>
          <a:off x="231024" y="2331603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value="2"&gt;2 stars&lt;/option&gt;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28421"/>
              </p:ext>
            </p:extLst>
          </p:nvPr>
        </p:nvGraphicFramePr>
        <p:xfrm>
          <a:off x="417074" y="901068"/>
          <a:ext cx="5480452" cy="1218355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64111" y="2331603"/>
            <a:ext cx="4937898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26611" y="3208144"/>
            <a:ext cx="3606171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Нужно обновить все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, чтобы они использовали контроллер</a:t>
            </a:r>
          </a:p>
        </p:txBody>
      </p:sp>
    </p:spTree>
    <p:extLst>
      <p:ext uri="{BB962C8B-B14F-4D97-AF65-F5344CB8AC3E}">
        <p14:creationId xmlns:p14="http://schemas.microsoft.com/office/powerpoint/2010/main" val="20870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</a:t>
            </a:r>
            <a:r>
              <a:rPr lang="en-US" b="1" dirty="0" err="1" smtClean="0"/>
              <a:t>reviewCtrl.review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42700"/>
              </p:ext>
            </p:extLst>
          </p:nvPr>
        </p:nvGraphicFramePr>
        <p:xfrm>
          <a:off x="231024" y="2331603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&lt;select 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value="2"&gt;2 stars&lt;/option&gt;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67516" y="2799435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9451" y="3067878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3971" y="3355497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6623" y="3837881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9274" y="5085435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33240"/>
              </p:ext>
            </p:extLst>
          </p:nvPr>
        </p:nvGraphicFramePr>
        <p:xfrm>
          <a:off x="417074" y="901068"/>
          <a:ext cx="5480452" cy="1218355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4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ng-submit to make the Form Work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26933"/>
              </p:ext>
            </p:extLst>
          </p:nvPr>
        </p:nvGraphicFramePr>
        <p:xfrm>
          <a:off x="231024" y="3316887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79555"/>
              </p:ext>
            </p:extLst>
          </p:nvPr>
        </p:nvGraphicFramePr>
        <p:xfrm>
          <a:off x="417074" y="901068"/>
          <a:ext cx="5480452" cy="1755648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this.addReview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function(product)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product.reviews.push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164111" y="3564980"/>
            <a:ext cx="441514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231023" y="2854023"/>
            <a:ext cx="823318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ng-submit</a:t>
            </a:r>
            <a:r>
              <a:rPr lang="ru-RU" sz="1800" dirty="0" smtClean="0"/>
              <a:t> позволяет нам вызвать функцию когда форма отправляется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6159796" y="4006836"/>
            <a:ext cx="2466753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Нам нужно определить эту функцию</a:t>
            </a:r>
          </a:p>
        </p:txBody>
      </p:sp>
      <p:sp>
        <p:nvSpPr>
          <p:cNvPr id="17" name="Freeform 16"/>
          <p:cNvSpPr/>
          <p:nvPr/>
        </p:nvSpPr>
        <p:spPr bwMode="gray">
          <a:xfrm rot="20883174">
            <a:off x="7460071" y="1682195"/>
            <a:ext cx="1423988" cy="1891077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283290" y="1820008"/>
            <a:ext cx="102474" cy="39564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7746" y="1447429"/>
            <a:ext cx="3960629" cy="7451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clean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I bought a few weeks ago.</a:t>
            </a:r>
            <a:endParaRPr lang="en-US" sz="1800" dirty="0"/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 </a:t>
            </a:r>
            <a:r>
              <a:rPr lang="en-US" sz="1800" dirty="0" smtClean="0"/>
              <a:t>I bought a few 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</p:spTree>
    <p:extLst>
      <p:ext uri="{BB962C8B-B14F-4D97-AF65-F5344CB8AC3E}">
        <p14:creationId xmlns:p14="http://schemas.microsoft.com/office/powerpoint/2010/main" val="2889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Resetting the Form on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70243"/>
              </p:ext>
            </p:extLst>
          </p:nvPr>
        </p:nvGraphicFramePr>
        <p:xfrm>
          <a:off x="231024" y="3316887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469043"/>
              </p:ext>
            </p:extLst>
          </p:nvPr>
        </p:nvGraphicFramePr>
        <p:xfrm>
          <a:off x="417074" y="901068"/>
          <a:ext cx="5480452" cy="2001012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function(product)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product.reviews.push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09861" y="2123530"/>
            <a:ext cx="2227039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Introduction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8" name="Content Placeholder 2"/>
          <p:cNvSpPr>
            <a:spLocks/>
          </p:cNvSpPr>
          <p:nvPr/>
        </p:nvSpPr>
        <p:spPr bwMode="gray">
          <a:xfrm>
            <a:off x="323850" y="3057744"/>
            <a:ext cx="6480398" cy="281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Позволяет делать «отзывчивый» интерфейс (</a:t>
            </a:r>
            <a:r>
              <a:rPr lang="en-US" sz="2600" dirty="0">
                <a:latin typeface="Arial Narrow" pitchFamily="34" charset="0"/>
              </a:rPr>
              <a:t>responsive</a:t>
            </a:r>
            <a:r>
              <a:rPr lang="ru-RU" sz="2600" dirty="0" smtClean="0">
                <a:latin typeface="Arial Narrow" pitchFamily="34" charset="0"/>
              </a:rPr>
              <a:t>)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Поддерживает </a:t>
            </a:r>
            <a:r>
              <a:rPr lang="en-US" sz="2600" dirty="0" smtClean="0">
                <a:latin typeface="Arial Narrow" pitchFamily="34" charset="0"/>
              </a:rPr>
              <a:t>TDD</a:t>
            </a:r>
            <a:r>
              <a:rPr lang="ru-RU" sz="2600" dirty="0" smtClean="0">
                <a:latin typeface="Arial Narrow" pitchFamily="34" charset="0"/>
              </a:rPr>
              <a:t> и </a:t>
            </a:r>
            <a:r>
              <a:rPr lang="en-US" sz="2600" dirty="0" smtClean="0">
                <a:latin typeface="Arial Narrow" pitchFamily="34" charset="0"/>
              </a:rPr>
              <a:t>BDD</a:t>
            </a:r>
            <a:r>
              <a:rPr lang="ru-RU" sz="2600" dirty="0" smtClean="0">
                <a:latin typeface="Arial Narrow" pitchFamily="34" charset="0"/>
              </a:rPr>
              <a:t> техники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Отделение </a:t>
            </a:r>
            <a:r>
              <a:rPr lang="ru-RU" sz="2800" b="1" dirty="0" smtClean="0"/>
              <a:t>DO</a:t>
            </a:r>
            <a:r>
              <a:rPr lang="en-US" sz="2800" b="1" dirty="0" smtClean="0"/>
              <a:t>M</a:t>
            </a:r>
            <a:r>
              <a:rPr lang="ru-RU" sz="2800" b="1" dirty="0" smtClean="0"/>
              <a:t>-манипуляции </a:t>
            </a:r>
            <a:r>
              <a:rPr lang="ru-RU" sz="2800" b="1" dirty="0"/>
              <a:t>от логики </a:t>
            </a:r>
            <a:r>
              <a:rPr lang="ru-RU" sz="2800" b="1" dirty="0" smtClean="0"/>
              <a:t>приложения</a:t>
            </a:r>
            <a:endParaRPr lang="en-US" sz="2800" b="1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Разделение клиентской и серверной стороны</a:t>
            </a:r>
            <a:endParaRPr lang="en-US" sz="2800" b="1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pic>
        <p:nvPicPr>
          <p:cNvPr id="89" name="Picture 2" descr="C:\Users\bFinkels\Documents\AngularJS\AngularJ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76" y="1916832"/>
            <a:ext cx="4769558" cy="12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ontent Placeholder 2"/>
          <p:cNvSpPr>
            <a:spLocks/>
          </p:cNvSpPr>
          <p:nvPr/>
        </p:nvSpPr>
        <p:spPr bwMode="gray">
          <a:xfrm>
            <a:off x="323850" y="659468"/>
            <a:ext cx="6480398" cy="25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err="1">
                <a:latin typeface="Arial Narrow" pitchFamily="34" charset="0"/>
              </a:rPr>
              <a:t>Angular</a:t>
            </a:r>
            <a:r>
              <a:rPr lang="ru-RU" sz="2600" dirty="0">
                <a:latin typeface="Arial Narrow" pitchFamily="34" charset="0"/>
              </a:rPr>
              <a:t> JS– </a:t>
            </a:r>
            <a:r>
              <a:rPr lang="ru-RU" sz="2600" dirty="0" err="1">
                <a:latin typeface="Arial Narrow" pitchFamily="34" charset="0"/>
              </a:rPr>
              <a:t>фреймворк</a:t>
            </a:r>
            <a:r>
              <a:rPr lang="ru-RU" sz="2600" dirty="0">
                <a:latin typeface="Arial Narrow" pitchFamily="34" charset="0"/>
              </a:rPr>
              <a:t> для одностраничных веб-приложений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>
                <a:latin typeface="Arial Narrow" pitchFamily="34" charset="0"/>
              </a:rPr>
              <a:t>Основан на шаблоне </a:t>
            </a:r>
            <a:r>
              <a:rPr lang="en-US" sz="2600" dirty="0">
                <a:latin typeface="Arial Narrow" pitchFamily="34" charset="0"/>
              </a:rPr>
              <a:t>MVC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Первый релиз – </a:t>
            </a:r>
            <a:r>
              <a:rPr lang="ru-RU" sz="2800" b="1" dirty="0" smtClean="0"/>
              <a:t>2009</a:t>
            </a:r>
            <a:endParaRPr lang="en-US" sz="2800" b="1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Лицензия </a:t>
            </a:r>
            <a:r>
              <a:rPr lang="en-US" sz="2800" b="1" dirty="0"/>
              <a:t>MIT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with reset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Isosceles Triangle 18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Isosceles Triangle 19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23" name="Rounded Rectangle 22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5634" y="4083261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 bwMode="gray">
          <a:xfrm>
            <a:off x="5720317" y="1614068"/>
            <a:ext cx="3096565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Если мы перезагрузим страницу в браузере, то все наши изменения пропадут, т.к. мы нигде их не сохраняем, например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29751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about validations?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31022" y="1223697"/>
            <a:ext cx="8233183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У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есть много отличных </a:t>
            </a:r>
            <a:r>
              <a:rPr lang="ru-RU" sz="1800" dirty="0" err="1" smtClean="0"/>
              <a:t>валидаций</a:t>
            </a:r>
            <a:r>
              <a:rPr lang="ru-RU" sz="1800" dirty="0" smtClean="0"/>
              <a:t> на клиентской стороне, которые мы можем использовать вместе с нашими директивами.</a:t>
            </a:r>
          </a:p>
        </p:txBody>
      </p:sp>
    </p:spTree>
    <p:extLst>
      <p:ext uri="{BB962C8B-B14F-4D97-AF65-F5344CB8AC3E}">
        <p14:creationId xmlns:p14="http://schemas.microsoft.com/office/powerpoint/2010/main" val="26476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with validation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13868"/>
              </p:ext>
            </p:extLst>
          </p:nvPr>
        </p:nvGraphicFramePr>
        <p:xfrm>
          <a:off x="0" y="921017"/>
          <a:ext cx="9491329" cy="3718560"/>
        </p:xfrm>
        <a:graphic>
          <a:graphicData uri="http://schemas.openxmlformats.org/drawingml/2006/table">
            <a:tbl>
              <a:tblPr/>
              <a:tblGrid>
                <a:gridCol w="9491329"/>
              </a:tblGrid>
              <a:tr h="352339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name="body"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&lt;div&gt;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is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.$valid}}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990214" y="433608"/>
            <a:ext cx="401524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Выключает стандартную</a:t>
            </a:r>
            <a:r>
              <a:rPr lang="en-US" sz="1800" dirty="0" smtClean="0"/>
              <a:t> </a:t>
            </a:r>
            <a:r>
              <a:rPr lang="en-US" sz="1800" dirty="0"/>
              <a:t>HTML </a:t>
            </a:r>
            <a:r>
              <a:rPr lang="ru-RU" sz="1800" dirty="0" err="1" smtClean="0"/>
              <a:t>валидацию</a:t>
            </a:r>
            <a:endParaRPr lang="ru-RU" sz="1800" dirty="0" smtClean="0"/>
          </a:p>
        </p:txBody>
      </p:sp>
      <p:sp>
        <p:nvSpPr>
          <p:cNvPr id="8" name="Down Arrow 7"/>
          <p:cNvSpPr/>
          <p:nvPr/>
        </p:nvSpPr>
        <p:spPr bwMode="auto">
          <a:xfrm>
            <a:off x="8248183" y="783310"/>
            <a:ext cx="216024" cy="42171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2412" y="1230393"/>
            <a:ext cx="1110369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5890438" y="2008445"/>
            <a:ext cx="3115026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Помечаем обязательные поля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6912025" y="2346297"/>
            <a:ext cx="216024" cy="28349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7588117">
            <a:off x="5827511" y="1570224"/>
            <a:ext cx="219844" cy="56309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8715401" y="2488042"/>
            <a:ext cx="216024" cy="59540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0589" y="1454324"/>
            <a:ext cx="931233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6041" y="2669697"/>
            <a:ext cx="86799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8786" y="3155250"/>
            <a:ext cx="86799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5937433" y="3585540"/>
            <a:ext cx="319933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Печатаем </a:t>
            </a:r>
            <a:r>
              <a:rPr lang="ru-RU" sz="1800" dirty="0" err="1" smtClean="0"/>
              <a:t>вадилацию</a:t>
            </a:r>
            <a:r>
              <a:rPr lang="ru-RU" sz="1800" dirty="0" smtClean="0"/>
              <a:t> формы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8263" y="3644347"/>
            <a:ext cx="514167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401340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1114546" y="4002601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946261" y="1176302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validations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14547" y="4017923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46259" y="1176302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5770626" y="3376424"/>
            <a:ext cx="2629786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Но мы все ещё можем отправить эту форму, даже если она не валидна.</a:t>
            </a:r>
          </a:p>
        </p:txBody>
      </p:sp>
    </p:spTree>
    <p:extLst>
      <p:ext uri="{BB962C8B-B14F-4D97-AF65-F5344CB8AC3E}">
        <p14:creationId xmlns:p14="http://schemas.microsoft.com/office/powerpoint/2010/main" val="424155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the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846000"/>
              </p:ext>
            </p:extLst>
          </p:nvPr>
        </p:nvGraphicFramePr>
        <p:xfrm>
          <a:off x="0" y="1034431"/>
          <a:ext cx="9144000" cy="1574090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157409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105246" y="2667663"/>
            <a:ext cx="5656521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Мы хотим чтоб этот метод выполнялся только тогда, когда </a:t>
            </a:r>
            <a:r>
              <a:rPr lang="en-US" sz="1800" dirty="0" err="1" smtClean="0"/>
              <a:t>reviewForm</a:t>
            </a:r>
            <a:r>
              <a:rPr lang="en-US" sz="1800" dirty="0" smtClean="0"/>
              <a:t>.$valid - true</a:t>
            </a:r>
            <a:endParaRPr lang="ru-RU" sz="1800" dirty="0" smtClean="0"/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5607667" y="1669460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the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184174"/>
              </p:ext>
            </p:extLst>
          </p:nvPr>
        </p:nvGraphicFramePr>
        <p:xfrm>
          <a:off x="0" y="1034431"/>
          <a:ext cx="9144000" cy="1354350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1354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.$valid &amp;&amp;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gray">
          <a:xfrm>
            <a:off x="241004" y="2667662"/>
            <a:ext cx="565652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Если </a:t>
            </a:r>
            <a:r>
              <a:rPr lang="en-US" sz="1800" dirty="0" smtClean="0"/>
              <a:t>$valid</a:t>
            </a:r>
            <a:r>
              <a:rPr lang="ru-RU" sz="1800" dirty="0" smtClean="0"/>
              <a:t> – </a:t>
            </a:r>
            <a:r>
              <a:rPr lang="en-US" sz="1800" dirty="0" smtClean="0"/>
              <a:t>false</a:t>
            </a:r>
            <a:r>
              <a:rPr lang="ru-RU" sz="1800" dirty="0" smtClean="0"/>
              <a:t>, то метод </a:t>
            </a:r>
            <a:r>
              <a:rPr lang="en-US" sz="1800" dirty="0" err="1" smtClean="0"/>
              <a:t>addReview</a:t>
            </a:r>
            <a:r>
              <a:rPr lang="ru-RU" sz="1800" dirty="0" smtClean="0"/>
              <a:t> не вызовется.</a:t>
            </a: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3743425" y="1669459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gray">
          <a:xfrm>
            <a:off x="690078" y="666306"/>
            <a:ext cx="4448991" cy="5664855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1114546" y="4002601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942704" y="900986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  <a:endParaRPr lang="ru-RU" sz="1800" b="1" dirty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/>
          </a:p>
          <a:p>
            <a:endParaRPr lang="en-US" sz="1800" b="1" dirty="0"/>
          </a:p>
          <a:p>
            <a:r>
              <a:rPr lang="en-US" sz="1800" b="1" dirty="0"/>
              <a:t>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— joe@thomas.com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Doesn’t Submit an Invalid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14547" y="4017923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46261" y="904033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smtClean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 smtClean="0"/>
          </a:p>
          <a:p>
            <a:endParaRPr lang="en-US" sz="1800" b="1" dirty="0"/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5557973" y="2634823"/>
            <a:ext cx="326544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же нам сообщить пользователю что его форма не валидна?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5634" y="4083261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5" grpId="0" animBg="1"/>
      <p:bldP spid="22" grpId="0" animBg="1"/>
      <p:bldP spid="23" grpId="0"/>
      <p:bldP spid="24" grpId="0" animBg="1"/>
      <p:bldP spid="25" grpId="0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Input Classes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63007"/>
              </p:ext>
            </p:extLst>
          </p:nvPr>
        </p:nvGraphicFramePr>
        <p:xfrm>
          <a:off x="67390" y="248181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. . . class="ng-pristine ng-invalid"&gt;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1939395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before typing email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71126"/>
              </p:ext>
            </p:extLst>
          </p:nvPr>
        </p:nvGraphicFramePr>
        <p:xfrm>
          <a:off x="130293" y="1074770"/>
          <a:ext cx="8921558" cy="365091"/>
        </p:xfrm>
        <a:graphic>
          <a:graphicData uri="http://schemas.openxmlformats.org/drawingml/2006/table">
            <a:tbl>
              <a:tblPr/>
              <a:tblGrid>
                <a:gridCol w="892155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required /&gt;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2371"/>
              </p:ext>
            </p:extLst>
          </p:nvPr>
        </p:nvGraphicFramePr>
        <p:xfrm>
          <a:off x="67390" y="3647849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name="author". . . class="ng-dirty ng-invalid"&gt;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Content Placeholder 2"/>
          <p:cNvSpPr>
            <a:spLocks/>
          </p:cNvSpPr>
          <p:nvPr/>
        </p:nvSpPr>
        <p:spPr bwMode="gray">
          <a:xfrm>
            <a:off x="130292" y="301328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after typing, with invalid email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640332"/>
              </p:ext>
            </p:extLst>
          </p:nvPr>
        </p:nvGraphicFramePr>
        <p:xfrm>
          <a:off x="67390" y="4835150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. . . class="ng-dirty ng-valid"&gt;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ontent Placeholder 2"/>
          <p:cNvSpPr>
            <a:spLocks/>
          </p:cNvSpPr>
          <p:nvPr/>
        </p:nvSpPr>
        <p:spPr bwMode="gray">
          <a:xfrm>
            <a:off x="130291" y="420767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after typing, with valid email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30290" y="5441818"/>
            <a:ext cx="8793969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Так что давайте выделять поле на форме, используя классы, после того, как мы начали печатать – </a:t>
            </a:r>
            <a:r>
              <a:rPr lang="en-US" sz="1800" dirty="0" smtClean="0"/>
              <a:t>ng-</a:t>
            </a:r>
            <a:r>
              <a:rPr lang="en-US" sz="1800" dirty="0" err="1" smtClean="0"/>
              <a:t>girty</a:t>
            </a:r>
            <a:r>
              <a:rPr lang="ru-RU" sz="1800" dirty="0" smtClean="0"/>
              <a:t>, показывать валидно поле или нет – </a:t>
            </a:r>
            <a:r>
              <a:rPr lang="en-US" sz="1800" dirty="0" smtClean="0"/>
              <a:t>ng-valid, ng-invalid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6162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Classes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24083"/>
              </p:ext>
            </p:extLst>
          </p:nvPr>
        </p:nvGraphicFramePr>
        <p:xfrm>
          <a:off x="0" y="827959"/>
          <a:ext cx="9144000" cy="950314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9503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required /&gt;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50918"/>
              </p:ext>
            </p:extLst>
          </p:nvPr>
        </p:nvGraphicFramePr>
        <p:xfrm>
          <a:off x="177210" y="2490182"/>
          <a:ext cx="8816882" cy="2246376"/>
        </p:xfrm>
        <a:graphic>
          <a:graphicData uri="http://schemas.openxmlformats.org/drawingml/2006/table">
            <a:tbl>
              <a:tblPr/>
              <a:tblGrid>
                <a:gridCol w="8816882"/>
              </a:tblGrid>
              <a:tr h="95031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.ng-invalid.ng-dirty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border-color: #FA787E;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.ng-valid.ng-dirty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border-color: #78FA89;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style.css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 bwMode="gray">
          <a:xfrm>
            <a:off x="3794596" y="2606469"/>
            <a:ext cx="332212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Красная граница для </a:t>
            </a:r>
            <a:r>
              <a:rPr lang="ru-RU" sz="1800" dirty="0" err="1" smtClean="0"/>
              <a:t>невалидного</a:t>
            </a:r>
            <a:endParaRPr lang="ru-RU" sz="1800" dirty="0" smtClean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3794596" y="3552767"/>
            <a:ext cx="332212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Зеленая граница для валидного</a:t>
            </a:r>
          </a:p>
        </p:txBody>
      </p:sp>
    </p:spTree>
    <p:extLst>
      <p:ext uri="{BB962C8B-B14F-4D97-AF65-F5344CB8AC3E}">
        <p14:creationId xmlns:p14="http://schemas.microsoft.com/office/powerpoint/2010/main" val="1029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with red and green borders!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8" y="666306"/>
            <a:ext cx="4448991" cy="5664855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Rounded Rectangle 6"/>
          <p:cNvSpPr/>
          <p:nvPr/>
        </p:nvSpPr>
        <p:spPr bwMode="gray">
          <a:xfrm>
            <a:off x="1114546" y="4017924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/>
              <a:t>I bought a few weeks ago.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942704" y="900986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  <a:endParaRPr lang="ru-RU" sz="1800" b="1" dirty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/>
          </a:p>
          <a:p>
            <a:endParaRPr lang="en-US" sz="1800" b="1" dirty="0"/>
          </a:p>
          <a:p>
            <a:r>
              <a:rPr lang="en-US" sz="1800" b="1" dirty="0"/>
              <a:t>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— joe@thomas.com </a:t>
            </a:r>
          </a:p>
        </p:txBody>
      </p:sp>
      <p:sp>
        <p:nvSpPr>
          <p:cNvPr id="9" name="TextBox 8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Isosceles Triangle 12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1114547" y="4012308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 bwMode="gray">
          <a:xfrm>
            <a:off x="946261" y="904033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smtClean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 smtClean="0"/>
          </a:p>
          <a:p>
            <a:endParaRPr lang="en-US" sz="1800" b="1" dirty="0"/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222" y="4089185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0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0" grpId="1" animBg="1"/>
      <p:bldP spid="11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Standard </a:t>
            </a: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Web </a:t>
            </a:r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App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092731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8028384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1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HTML5-based type validations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67186"/>
              </p:ext>
            </p:extLst>
          </p:nvPr>
        </p:nvGraphicFramePr>
        <p:xfrm>
          <a:off x="130293" y="207902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type="email" name="email"&gt;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/>
          </p:cNvSpPr>
          <p:nvPr/>
        </p:nvSpPr>
        <p:spPr bwMode="gray">
          <a:xfrm>
            <a:off x="242814" y="1224715"/>
            <a:ext cx="8482972" cy="65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Формы обычно имеют 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правила о корректных данных для полей ввода</a:t>
            </a:r>
            <a:endParaRPr lang="ru-RU" sz="20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AngularJS</a:t>
            </a:r>
            <a:r>
              <a:rPr lang="ru-RU" sz="2000" dirty="0" smtClean="0">
                <a:latin typeface="Arial Narrow" pitchFamily="34" charset="0"/>
              </a:rPr>
              <a:t> имеет встроенные </a:t>
            </a:r>
            <a:r>
              <a:rPr lang="ru-RU" sz="2000" dirty="0" err="1" smtClean="0">
                <a:latin typeface="Arial Narrow" pitchFamily="34" charset="0"/>
              </a:rPr>
              <a:t>валидаторы</a:t>
            </a:r>
            <a:r>
              <a:rPr lang="ru-RU" sz="2000" dirty="0" smtClean="0">
                <a:latin typeface="Arial Narrow" pitchFamily="34" charset="0"/>
              </a:rPr>
              <a:t> для распространённых типов полей ввода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84319"/>
              </p:ext>
            </p:extLst>
          </p:nvPr>
        </p:nvGraphicFramePr>
        <p:xfrm>
          <a:off x="130293" y="2770138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name="homepage"&gt;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24126"/>
              </p:ext>
            </p:extLst>
          </p:nvPr>
        </p:nvGraphicFramePr>
        <p:xfrm>
          <a:off x="130293" y="346834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type="number" name="quantity"&gt;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130293" y="4162845"/>
            <a:ext cx="4796126" cy="52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Так же можно определить длину строки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63637"/>
              </p:ext>
            </p:extLst>
          </p:nvPr>
        </p:nvGraphicFramePr>
        <p:xfrm>
          <a:off x="130293" y="4634380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min=1 max=10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8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Custom Directives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87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Refactoring our code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130293" y="3790705"/>
            <a:ext cx="8482972" cy="4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У нас будет множество страниц, которым нужно </a:t>
            </a: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будет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переиспользовать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этот код 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11" name="Content Placeholder 2"/>
          <p:cNvSpPr>
            <a:spLocks/>
          </p:cNvSpPr>
          <p:nvPr/>
        </p:nvSpPr>
        <p:spPr bwMode="gray">
          <a:xfrm>
            <a:off x="130293" y="4602324"/>
            <a:ext cx="4796126" cy="52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Как мы можем избежать дублирования кода?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954148"/>
              </p:ext>
            </p:extLst>
          </p:nvPr>
        </p:nvGraphicFramePr>
        <p:xfrm>
          <a:off x="284100" y="921017"/>
          <a:ext cx="8532782" cy="2601904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260190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&lt;section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</a:t>
            </a:r>
            <a:r>
              <a:rPr lang="en-US" dirty="0"/>
              <a:t>ng-include </a:t>
            </a:r>
            <a:r>
              <a:rPr lang="en-US" b="1" dirty="0"/>
              <a:t>for Templates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30293" y="2443914"/>
            <a:ext cx="8914470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ng-include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ожидает переменную с именем файла.</a:t>
            </a:r>
          </a:p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Для передачи имени непосредственно как строки нужно использовать одинарные кавычки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24872"/>
              </p:ext>
            </p:extLst>
          </p:nvPr>
        </p:nvGraphicFramePr>
        <p:xfrm>
          <a:off x="284100" y="835968"/>
          <a:ext cx="8532782" cy="1510284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142523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&lt;h3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ng-include="'product-title.html'"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&lt;section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panel"&gt;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89747"/>
              </p:ext>
            </p:extLst>
          </p:nvPr>
        </p:nvGraphicFramePr>
        <p:xfrm>
          <a:off x="191394" y="3228754"/>
          <a:ext cx="8532782" cy="774192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70529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product-title.html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93932"/>
              </p:ext>
            </p:extLst>
          </p:nvPr>
        </p:nvGraphicFramePr>
        <p:xfrm>
          <a:off x="290631" y="4450578"/>
          <a:ext cx="8532782" cy="1425234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142523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ng-include="'product-title.html'" class="ng-scope"&gt;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&lt;span class="ng-scope ng-binding"&gt;Awesome Multi-touch Keyboard&lt;/span&gt;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 ng-scope ng-binding"&gt;$250.00&lt;/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generated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.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ng-include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474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loading differently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Fetches ng-included file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Returned</a:t>
            </a:r>
            <a:endParaRPr lang="ru-RU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7092731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8382" y="2776924"/>
            <a:ext cx="1930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Browser loads up</a:t>
            </a:r>
          </a:p>
          <a:p>
            <a:r>
              <a:rPr lang="en-US" dirty="0" smtClean="0"/>
              <a:t>Angular app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98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our First Custom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46319"/>
              </p:ext>
            </p:extLst>
          </p:nvPr>
        </p:nvGraphicFramePr>
        <p:xfrm>
          <a:off x="130293" y="158566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ng-include="'product-title.html'"&gt;&lt;/h3&gt;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04324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Используя</a:t>
            </a:r>
            <a:r>
              <a:rPr lang="en-US" sz="2000" dirty="0" smtClean="0">
                <a:latin typeface="Arial Narrow" pitchFamily="34" charset="0"/>
              </a:rPr>
              <a:t> </a:t>
            </a:r>
            <a:r>
              <a:rPr lang="en-US" sz="2000" dirty="0">
                <a:latin typeface="Arial Narrow" pitchFamily="34" charset="0"/>
              </a:rPr>
              <a:t>ng-include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48318"/>
              </p:ext>
            </p:extLst>
          </p:nvPr>
        </p:nvGraphicFramePr>
        <p:xfrm>
          <a:off x="130292" y="299979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3195" y="245737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err="1" smtClean="0">
                <a:latin typeface="Arial Narrow" pitchFamily="34" charset="0"/>
              </a:rPr>
              <a:t>Кастомная</a:t>
            </a:r>
            <a:r>
              <a:rPr lang="ru-RU" sz="2000" dirty="0" smtClean="0">
                <a:latin typeface="Arial Narrow" pitchFamily="34" charset="0"/>
              </a:rPr>
              <a:t> директива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2" y="3790704"/>
            <a:ext cx="8914470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Наш старый код и наша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кастомная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директива делают абсолютно одинаковые вещи. </a:t>
            </a:r>
          </a:p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Зачем же использовать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кастомные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директивы?</a:t>
            </a:r>
            <a:endParaRPr lang="ru-RU" sz="20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Directives?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20502" y="800078"/>
            <a:ext cx="8702911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Директивы позволяют нам писать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HTML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-код который описывает поведение, а не просто разметку нашего приложения.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661544"/>
              </p:ext>
            </p:extLst>
          </p:nvPr>
        </p:nvGraphicFramePr>
        <p:xfrm>
          <a:off x="120502" y="1752905"/>
          <a:ext cx="7936273" cy="3473196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2457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&lt;aside class="col-sm-3"&gt;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&lt;book-cover&gt;&lt;/book-cover&gt;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&lt;h4&gt;&lt;book-rating&gt;&lt;/book-rating&gt;&lt;/h4&gt;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&lt;/aside&gt;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class="col-sm-9"&gt;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&lt;h3&gt;&lt;book-title&gt;&lt;/book-title&gt;&lt;/h3&gt;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&lt;book-authors&gt;&lt;/book-authors&gt;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&lt;book-review-text&gt;&lt;/book-review-text&gt;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&lt;book-genres&gt;&lt;/book-genres&gt;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/>
          </p:cNvSpPr>
          <p:nvPr/>
        </p:nvSpPr>
        <p:spPr bwMode="gray">
          <a:xfrm>
            <a:off x="120502" y="5358074"/>
            <a:ext cx="8702911" cy="745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Вы ведь можете понять что делает этот код?</a:t>
            </a:r>
            <a:endParaRPr lang="ru-RU" sz="20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Writing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3196" y="1043245"/>
            <a:ext cx="8623686" cy="148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Директивы для шаблонов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определяют </a:t>
            </a:r>
            <a:r>
              <a:rPr lang="ru-RU" sz="2000" dirty="0" err="1" smtClean="0">
                <a:latin typeface="Arial Narrow" pitchFamily="34" charset="0"/>
              </a:rPr>
              <a:t>кастомный</a:t>
            </a:r>
            <a:r>
              <a:rPr lang="ru-RU" sz="2000" dirty="0" smtClean="0">
                <a:latin typeface="Arial Narrow" pitchFamily="34" charset="0"/>
              </a:rPr>
              <a:t> тэг или атрибут который раскрывается или заменяется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может содержать логику контроллера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3166212"/>
            <a:ext cx="8623686" cy="148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Директивы так же могут быть использованы для: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содержания сложного </a:t>
            </a:r>
            <a:r>
              <a:rPr lang="en-US" sz="2000" dirty="0" smtClean="0">
                <a:latin typeface="Arial Narrow" pitchFamily="34" charset="0"/>
              </a:rPr>
              <a:t>UI</a:t>
            </a:r>
            <a:endParaRPr lang="ru-RU" sz="2000" dirty="0" smtClean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вызовов </a:t>
            </a:r>
            <a:r>
              <a:rPr lang="ru-RU" sz="2000" dirty="0" err="1">
                <a:latin typeface="Arial Narrow" pitchFamily="34" charset="0"/>
              </a:rPr>
              <a:t>э</a:t>
            </a:r>
            <a:r>
              <a:rPr lang="ru-RU" sz="2000" dirty="0" err="1" smtClean="0">
                <a:latin typeface="Arial Narrow" pitchFamily="34" charset="0"/>
              </a:rPr>
              <a:t>вентов</a:t>
            </a:r>
            <a:r>
              <a:rPr lang="ru-RU" sz="2000" dirty="0" smtClean="0">
                <a:latin typeface="Arial Narrow" pitchFamily="34" charset="0"/>
              </a:rPr>
              <a:t> и регистрации </a:t>
            </a:r>
            <a:r>
              <a:rPr lang="ru-RU" sz="2000" dirty="0" err="1" smtClean="0">
                <a:latin typeface="Arial Narrow" pitchFamily="34" charset="0"/>
              </a:rPr>
              <a:t>эвент-хэндлеров</a:t>
            </a:r>
            <a:endParaRPr lang="ru-RU" sz="2000" dirty="0" smtClean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err="1" smtClean="0">
                <a:latin typeface="Arial Narrow" pitchFamily="34" charset="0"/>
              </a:rPr>
              <a:t>Переисползования</a:t>
            </a:r>
            <a:r>
              <a:rPr lang="ru-RU" sz="2000" dirty="0" smtClean="0">
                <a:latin typeface="Arial Narrow" pitchFamily="34" charset="0"/>
              </a:rPr>
              <a:t> общих компонентов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Build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61909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90500"/>
              </p:ext>
            </p:extLst>
          </p:nvPr>
        </p:nvGraphicFramePr>
        <p:xfrm>
          <a:off x="326551" y="2217717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//A configuration object defining how your directive will work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>
            <a:off x="2779406" y="1170358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Angular Web App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JSON data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596336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DATA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24" name="Curved Connector 23"/>
          <p:cNvCxnSpPr>
            <a:stCxn id="23" idx="3"/>
            <a:endCxn id="18" idx="3"/>
          </p:cNvCxnSpPr>
          <p:nvPr/>
        </p:nvCxnSpPr>
        <p:spPr bwMode="auto">
          <a:xfrm flipV="1">
            <a:off x="8244408" y="2310604"/>
            <a:ext cx="432048" cy="1911774"/>
          </a:xfrm>
          <a:prstGeom prst="curvedConnector3">
            <a:avLst>
              <a:gd name="adj1" fmla="val 18560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Build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68917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421066"/>
              </p:ext>
            </p:extLst>
          </p:nvPr>
        </p:nvGraphicFramePr>
        <p:xfrm>
          <a:off x="326551" y="2217717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'product-title.html'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86749"/>
              </p:ext>
            </p:extLst>
          </p:nvPr>
        </p:nvGraphicFramePr>
        <p:xfrm>
          <a:off x="326551" y="4674310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&lt;em class="pull-right"&gt;$250.00&lt;/em&gt;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 bwMode="gray">
          <a:xfrm>
            <a:off x="3763927" y="2600260"/>
            <a:ext cx="2665228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Тип </a:t>
            </a:r>
            <a:r>
              <a:rPr lang="ru-RU" sz="1800" dirty="0" err="1" smtClean="0"/>
              <a:t>диррективы</a:t>
            </a:r>
            <a:r>
              <a:rPr lang="ru-RU" sz="1800" dirty="0" smtClean="0"/>
              <a:t> (</a:t>
            </a:r>
            <a:r>
              <a:rPr lang="en-US" sz="1800" dirty="0" smtClean="0"/>
              <a:t>E - </a:t>
            </a:r>
            <a:r>
              <a:rPr lang="ru-RU" sz="1800" dirty="0" err="1" smtClean="0"/>
              <a:t>елемент</a:t>
            </a:r>
            <a:r>
              <a:rPr lang="ru-RU" sz="1800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5798979" y="2927510"/>
            <a:ext cx="133261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URL</a:t>
            </a:r>
            <a:r>
              <a:rPr lang="ru-RU" sz="1800" dirty="0" smtClean="0"/>
              <a:t> шаблона</a:t>
            </a:r>
          </a:p>
        </p:txBody>
      </p:sp>
      <p:sp>
        <p:nvSpPr>
          <p:cNvPr id="14" name="Down Arrow 13"/>
          <p:cNvSpPr/>
          <p:nvPr/>
        </p:nvSpPr>
        <p:spPr bwMode="auto">
          <a:xfrm rot="5400000">
            <a:off x="3179610" y="2428386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 rot="5400000">
            <a:off x="5106594" y="2690708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7759407" y="1567149"/>
            <a:ext cx="219844" cy="103311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7532385" y="2775111"/>
            <a:ext cx="13567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генерируется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7771220" y="3218429"/>
            <a:ext cx="219844" cy="109130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  <p:bldP spid="15" grpId="0" animBg="1"/>
      <p:bldP spid="16" grpId="0" animBg="1"/>
      <p:bldP spid="17" grpId="0"/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custom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477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Attribute vs Element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746889"/>
              </p:ext>
            </p:extLst>
          </p:nvPr>
        </p:nvGraphicFramePr>
        <p:xfrm>
          <a:off x="130293" y="158566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04324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Директива - </a:t>
            </a:r>
            <a:r>
              <a:rPr lang="ru-RU" sz="2000" dirty="0">
                <a:latin typeface="Arial Narrow" pitchFamily="34" charset="0"/>
              </a:rPr>
              <a:t>э</a:t>
            </a:r>
            <a:r>
              <a:rPr lang="ru-RU" sz="2000" dirty="0" smtClean="0">
                <a:latin typeface="Arial Narrow" pitchFamily="34" charset="0"/>
              </a:rPr>
              <a:t>лемент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19522"/>
              </p:ext>
            </p:extLst>
          </p:nvPr>
        </p:nvGraphicFramePr>
        <p:xfrm>
          <a:off x="130293" y="317700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3196" y="263458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Директива - атрибут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4310984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Следует использовать директиву-элемент для </a:t>
            </a:r>
            <a:r>
              <a:rPr lang="en-US" sz="2000" dirty="0" smtClean="0">
                <a:latin typeface="Arial Narrow" pitchFamily="34" charset="0"/>
              </a:rPr>
              <a:t>UI</a:t>
            </a:r>
            <a:r>
              <a:rPr lang="ru-RU" sz="2000" dirty="0" smtClean="0">
                <a:latin typeface="Arial Narrow" pitchFamily="34" charset="0"/>
              </a:rPr>
              <a:t> </a:t>
            </a:r>
            <a:r>
              <a:rPr lang="ru-RU" sz="2000" dirty="0" err="1" smtClean="0">
                <a:latin typeface="Arial Narrow" pitchFamily="34" charset="0"/>
              </a:rPr>
              <a:t>виджетов</a:t>
            </a:r>
            <a:r>
              <a:rPr lang="ru-RU" sz="2000" dirty="0" smtClean="0">
                <a:latin typeface="Arial Narrow" pitchFamily="34" charset="0"/>
              </a:rPr>
              <a:t> и директиву-атрибут для изменения поведения, например – подсказка.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6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Defining an Attribute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99728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971468"/>
              </p:ext>
            </p:extLst>
          </p:nvPr>
        </p:nvGraphicFramePr>
        <p:xfrm>
          <a:off x="326551" y="2217717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‘A',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'product-title.html'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3567"/>
              </p:ext>
            </p:extLst>
          </p:nvPr>
        </p:nvGraphicFramePr>
        <p:xfrm>
          <a:off x="326551" y="4674310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&lt;em class="pull-right"&gt;$250.00&lt;/em&gt;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 bwMode="gray">
          <a:xfrm>
            <a:off x="3763927" y="2600260"/>
            <a:ext cx="2665228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Тип </a:t>
            </a:r>
            <a:r>
              <a:rPr lang="ru-RU" sz="1800" dirty="0" err="1" smtClean="0"/>
              <a:t>диррективы</a:t>
            </a:r>
            <a:r>
              <a:rPr lang="ru-RU" sz="1800" dirty="0" smtClean="0"/>
              <a:t> (</a:t>
            </a:r>
            <a:r>
              <a:rPr lang="en-US" sz="1800" dirty="0"/>
              <a:t>A</a:t>
            </a:r>
            <a:r>
              <a:rPr lang="en-US" sz="1800" dirty="0" smtClean="0"/>
              <a:t> - </a:t>
            </a:r>
            <a:r>
              <a:rPr lang="ru-RU" sz="1800" dirty="0" smtClean="0"/>
              <a:t>атрибут)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5798979" y="2927510"/>
            <a:ext cx="133261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URL</a:t>
            </a:r>
            <a:r>
              <a:rPr lang="ru-RU" sz="1800" dirty="0" smtClean="0"/>
              <a:t> шаблона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3179610" y="2428386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5400000">
            <a:off x="5106594" y="2690708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7759407" y="1567149"/>
            <a:ext cx="219844" cy="103311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7532385" y="2775111"/>
            <a:ext cx="13567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генерируется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7771220" y="3218429"/>
            <a:ext cx="219844" cy="109130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7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Directives allow you to write better HTML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1128305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вы пишите динамическое веб-приложение, как вы думаете вы будете в состоянии понять функциональность, просто посмотрев на </a:t>
            </a:r>
            <a:r>
              <a:rPr lang="en-US" sz="2000" dirty="0" smtClean="0">
                <a:latin typeface="Arial Narrow" pitchFamily="34" charset="0"/>
              </a:rPr>
              <a:t>HTML-</a:t>
            </a:r>
            <a:r>
              <a:rPr lang="ru-RU" sz="2000" dirty="0" smtClean="0">
                <a:latin typeface="Arial Narrow" pitchFamily="34" charset="0"/>
              </a:rPr>
              <a:t>код?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130293" y="2209281"/>
            <a:ext cx="8503344" cy="399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>
                <a:latin typeface="Arial Narrow" pitchFamily="34" charset="0"/>
              </a:rPr>
              <a:t>Нет, не так ли?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9" name="Content Placeholder 2"/>
          <p:cNvSpPr>
            <a:spLocks/>
          </p:cNvSpPr>
          <p:nvPr/>
        </p:nvSpPr>
        <p:spPr bwMode="gray">
          <a:xfrm>
            <a:off x="130293" y="2883304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вы пишете приложение на </a:t>
            </a:r>
            <a:r>
              <a:rPr lang="en-US" sz="2000" dirty="0" smtClean="0">
                <a:latin typeface="Arial Narrow" pitchFamily="34" charset="0"/>
              </a:rPr>
              <a:t>Angular JS</a:t>
            </a:r>
            <a:r>
              <a:rPr lang="ru-RU" sz="2000" dirty="0" smtClean="0">
                <a:latin typeface="Arial Narrow" pitchFamily="34" charset="0"/>
              </a:rPr>
              <a:t>, вы должны быть в состоянии понять поведение сразу из </a:t>
            </a:r>
            <a:r>
              <a:rPr lang="en-US" sz="2000" dirty="0" smtClean="0">
                <a:latin typeface="Arial Narrow" pitchFamily="34" charset="0"/>
              </a:rPr>
              <a:t>HTML-</a:t>
            </a:r>
            <a:r>
              <a:rPr lang="ru-RU" sz="2000" dirty="0" smtClean="0">
                <a:latin typeface="Arial Narrow" pitchFamily="34" charset="0"/>
              </a:rPr>
              <a:t>кода.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3914662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 для этого вам нужно использовать </a:t>
            </a:r>
            <a:r>
              <a:rPr lang="ru-RU" sz="2000" dirty="0" err="1" smtClean="0">
                <a:latin typeface="Arial Narrow" pitchFamily="34" charset="0"/>
              </a:rPr>
              <a:t>кастомные</a:t>
            </a:r>
            <a:r>
              <a:rPr lang="ru-RU" sz="2000" dirty="0" smtClean="0">
                <a:latin typeface="Arial Narrow" pitchFamily="34" charset="0"/>
              </a:rPr>
              <a:t> директивы, чтобы писать выразительный и богатый </a:t>
            </a:r>
            <a:r>
              <a:rPr lang="en-US" sz="2000" dirty="0" smtClean="0">
                <a:latin typeface="Arial Narrow" pitchFamily="34" charset="0"/>
              </a:rPr>
              <a:t>HTML.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2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Directive Controllers </a:t>
            </a:r>
          </a:p>
        </p:txBody>
      </p:sp>
    </p:spTree>
    <p:extLst>
      <p:ext uri="{BB962C8B-B14F-4D97-AF65-F5344CB8AC3E}">
        <p14:creationId xmlns:p14="http://schemas.microsoft.com/office/powerpoint/2010/main" val="29397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Reviewing our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90052"/>
              </p:ext>
            </p:extLst>
          </p:nvPr>
        </p:nvGraphicFramePr>
        <p:xfrm>
          <a:off x="326551" y="1094336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95135"/>
              </p:ext>
            </p:extLst>
          </p:nvPr>
        </p:nvGraphicFramePr>
        <p:xfrm>
          <a:off x="303182" y="3136683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85610"/>
              </p:ext>
            </p:extLst>
          </p:nvPr>
        </p:nvGraphicFramePr>
        <p:xfrm>
          <a:off x="303182" y="4518602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 &lt;product-title&gt;&lt;/product-title&gt; 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 bwMode="gray">
          <a:xfrm>
            <a:off x="411816" y="2679712"/>
            <a:ext cx="255821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атрибут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3241599" y="1996304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411816" y="4017422"/>
            <a:ext cx="255821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</a:t>
            </a:r>
            <a:r>
              <a:rPr lang="ru-RU" sz="1800" dirty="0" err="1" smtClean="0"/>
              <a:t>елемент</a:t>
            </a:r>
            <a:endParaRPr lang="ru-RU" sz="1800" dirty="0" smtClean="0"/>
          </a:p>
        </p:txBody>
      </p:sp>
      <p:sp>
        <p:nvSpPr>
          <p:cNvPr id="22" name="Down Arrow 21"/>
          <p:cNvSpPr/>
          <p:nvPr/>
        </p:nvSpPr>
        <p:spPr bwMode="auto">
          <a:xfrm>
            <a:off x="3241599" y="3408922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if we need a Controller?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78948"/>
              </p:ext>
            </p:extLst>
          </p:nvPr>
        </p:nvGraphicFramePr>
        <p:xfrm>
          <a:off x="326551" y="1200662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31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First, extract the template...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73630"/>
              </p:ext>
            </p:extLst>
          </p:nvPr>
        </p:nvGraphicFramePr>
        <p:xfrm>
          <a:off x="326551" y="1200662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57328"/>
              </p:ext>
            </p:extLst>
          </p:nvPr>
        </p:nvGraphicFramePr>
        <p:xfrm>
          <a:off x="415155" y="2665545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product-panels.html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9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First, extract the template...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9116"/>
              </p:ext>
            </p:extLst>
          </p:nvPr>
        </p:nvGraphicFramePr>
        <p:xfrm>
          <a:off x="326551" y="1200662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 &lt;product-title&gt;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product-panels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49166"/>
              </p:ext>
            </p:extLst>
          </p:nvPr>
        </p:nvGraphicFramePr>
        <p:xfrm>
          <a:off x="415155" y="2665545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product-panels.html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0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API-Driven Application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899592" y="2420888"/>
            <a:ext cx="3600400" cy="1152128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4" descr="C:\Users\bFinkels\Documents\AngularJS\datasour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685903"/>
            <a:ext cx="580201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3333" y="2627620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Source</a:t>
            </a:r>
            <a:endParaRPr lang="ru-RU" dirty="0"/>
          </a:p>
        </p:txBody>
      </p:sp>
      <p:pic>
        <p:nvPicPr>
          <p:cNvPr id="9" name="Picture 5" descr="C:\Users\bFinkels\Documents\AngularJS\a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61" y="2685903"/>
            <a:ext cx="722340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 bwMode="auto">
          <a:xfrm>
            <a:off x="2656713" y="2852936"/>
            <a:ext cx="864096" cy="288032"/>
          </a:xfrm>
          <a:prstGeom prst="left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6" descr="C:\Users\bFinkels\Documents\AngularJS\brow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39" y="836712"/>
            <a:ext cx="692789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bFinkels\Documents\AngularJS\mobi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8" y="2716362"/>
            <a:ext cx="597975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bFinkels\Documents\AngularJS\serv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4437112"/>
            <a:ext cx="497677" cy="6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 bwMode="auto">
          <a:xfrm rot="18900274">
            <a:off x="4252238" y="1792261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4644008" y="2934210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2441551">
            <a:off x="4419015" y="3983444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write the Directive 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43687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44343"/>
              </p:ext>
            </p:extLst>
          </p:nvPr>
        </p:nvGraphicFramePr>
        <p:xfrm>
          <a:off x="326551" y="3004653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6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about the Controller?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45607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76096"/>
              </p:ext>
            </p:extLst>
          </p:nvPr>
        </p:nvGraphicFramePr>
        <p:xfrm>
          <a:off x="326551" y="300465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567760" y="5578856"/>
            <a:ext cx="775398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Для начала нам нужно перенести эту функциональность вовнутрь директивы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2985033" y="4804895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9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Moving the Controller Inside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13949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22816"/>
              </p:ext>
            </p:extLst>
          </p:nvPr>
        </p:nvGraphicFramePr>
        <p:xfrm>
          <a:off x="326551" y="300465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'product-panels.html‘,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controller:function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3241599" y="2504555"/>
            <a:ext cx="398937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Затем перенести ссылку на контроллер 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6169096" y="1667066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to Specify the Alias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32215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60070"/>
              </p:ext>
            </p:extLst>
          </p:nvPr>
        </p:nvGraphicFramePr>
        <p:xfrm>
          <a:off x="326551" y="3004653"/>
          <a:ext cx="8229600" cy="273710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'product-panels.html‘,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controller:function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controllerAs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'panels'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498399" y="5623439"/>
            <a:ext cx="676009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Теперь это работает, используем </a:t>
            </a:r>
            <a:r>
              <a:rPr lang="en-US" sz="1800" b="1" dirty="0" smtClean="0"/>
              <a:t>panels</a:t>
            </a:r>
            <a:r>
              <a:rPr lang="ru-RU" sz="1800" b="1" dirty="0" smtClean="0"/>
              <a:t> </a:t>
            </a:r>
            <a:r>
              <a:rPr lang="ru-RU" sz="1800" dirty="0" smtClean="0"/>
              <a:t>как ссылку на контроллер</a:t>
            </a:r>
          </a:p>
        </p:txBody>
      </p:sp>
    </p:spTree>
    <p:extLst>
      <p:ext uri="{BB962C8B-B14F-4D97-AF65-F5344CB8AC3E}">
        <p14:creationId xmlns:p14="http://schemas.microsoft.com/office/powerpoint/2010/main" val="15388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b="1" dirty="0"/>
              <a:t>Directive </a:t>
            </a:r>
            <a:r>
              <a:rPr lang="en-US" b="1" dirty="0" smtClean="0"/>
              <a:t>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523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Dependencies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86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refactor?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52914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 bwMode="gray">
          <a:xfrm>
            <a:off x="5280837" y="4800734"/>
            <a:ext cx="325194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Можем-ли мы это переработать?</a:t>
            </a:r>
          </a:p>
        </p:txBody>
      </p:sp>
      <p:sp>
        <p:nvSpPr>
          <p:cNvPr id="22" name="Freeform 21"/>
          <p:cNvSpPr/>
          <p:nvPr/>
        </p:nvSpPr>
        <p:spPr bwMode="gray">
          <a:xfrm rot="20883174">
            <a:off x="6741244" y="2500834"/>
            <a:ext cx="1190443" cy="1838611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563832" y="2619535"/>
            <a:ext cx="102474" cy="39564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5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Extract into a new file ... products.js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10139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65646"/>
              </p:ext>
            </p:extLst>
          </p:nvPr>
        </p:nvGraphicFramePr>
        <p:xfrm>
          <a:off x="2122749" y="3334793"/>
          <a:ext cx="6410033" cy="1019556"/>
        </p:xfrm>
        <a:graphic>
          <a:graphicData uri="http://schemas.openxmlformats.org/drawingml/2006/table">
            <a:tbl>
              <a:tblPr/>
              <a:tblGrid>
                <a:gridCol w="641003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86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a new</a:t>
            </a:r>
            <a:r>
              <a:rPr lang="en-US" b="1" i="1" dirty="0"/>
              <a:t> </a:t>
            </a:r>
            <a:r>
              <a:rPr lang="en-US" b="1" dirty="0"/>
              <a:t>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2113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66033"/>
              </p:ext>
            </p:extLst>
          </p:nvPr>
        </p:nvGraphicFramePr>
        <p:xfrm>
          <a:off x="1939869" y="3334793"/>
          <a:ext cx="6592913" cy="1755648"/>
        </p:xfrm>
        <a:graphic>
          <a:graphicData uri="http://schemas.openxmlformats.org/drawingml/2006/table">
            <a:tbl>
              <a:tblPr/>
              <a:tblGrid>
                <a:gridCol w="659291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('store-products', [ ]);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 bwMode="gray">
          <a:xfrm>
            <a:off x="3067629" y="2676450"/>
            <a:ext cx="259403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Определили новый модуль</a:t>
            </a:r>
          </a:p>
        </p:txBody>
      </p:sp>
      <p:sp>
        <p:nvSpPr>
          <p:cNvPr id="13" name="Down Arrow 12"/>
          <p:cNvSpPr/>
          <p:nvPr/>
        </p:nvSpPr>
        <p:spPr bwMode="auto">
          <a:xfrm>
            <a:off x="4647522" y="3048334"/>
            <a:ext cx="219844" cy="57291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6047049" y="2883611"/>
            <a:ext cx="121481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модуля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6194382" y="3219148"/>
            <a:ext cx="219844" cy="36575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1" name="Freeform 30"/>
          <p:cNvSpPr/>
          <p:nvPr/>
        </p:nvSpPr>
        <p:spPr bwMode="gray">
          <a:xfrm>
            <a:off x="118700" y="1752600"/>
            <a:ext cx="1641520" cy="1897380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760220" y="3649980"/>
            <a:ext cx="93344" cy="61428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</p:cNvCxnSpPr>
          <p:nvPr/>
        </p:nvCxnSpPr>
        <p:spPr>
          <a:xfrm flipV="1">
            <a:off x="914400" y="1731170"/>
            <a:ext cx="50006" cy="2143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 bwMode="gray">
          <a:xfrm>
            <a:off x="0" y="3300278"/>
            <a:ext cx="1630326" cy="228869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Можно использовать переменную </a:t>
            </a:r>
            <a:r>
              <a:rPr lang="en-US" sz="1800" dirty="0" smtClean="0"/>
              <a:t>app</a:t>
            </a:r>
            <a:r>
              <a:rPr lang="ru-RU" sz="1800" dirty="0" smtClean="0"/>
              <a:t> и там и там, так как она находится в разных областях видимости</a:t>
            </a:r>
          </a:p>
        </p:txBody>
      </p:sp>
    </p:spTree>
    <p:extLst>
      <p:ext uri="{BB962C8B-B14F-4D97-AF65-F5344CB8AC3E}">
        <p14:creationId xmlns:p14="http://schemas.microsoft.com/office/powerpoint/2010/main" val="301921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31" grpId="0" animBg="1"/>
      <p:bldP spid="4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it to the dependencies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December 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69456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'store-products'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73259"/>
              </p:ext>
            </p:extLst>
          </p:nvPr>
        </p:nvGraphicFramePr>
        <p:xfrm>
          <a:off x="1939869" y="3334793"/>
          <a:ext cx="6592913" cy="1755648"/>
        </p:xfrm>
        <a:graphic>
          <a:graphicData uri="http://schemas.openxmlformats.org/drawingml/2006/table">
            <a:tbl>
              <a:tblPr/>
              <a:tblGrid>
                <a:gridCol w="659291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('store-products', [ ]);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5586976" y="2566522"/>
            <a:ext cx="121481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модуля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6194382" y="3019648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5864616" y="2001264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531348" y="1171122"/>
            <a:ext cx="307635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store </a:t>
            </a:r>
            <a:r>
              <a:rPr lang="ru-RU" sz="1800" dirty="0" smtClean="0"/>
              <a:t>зависит от </a:t>
            </a:r>
            <a:r>
              <a:rPr lang="en-US" sz="1800" dirty="0" smtClean="0"/>
              <a:t>store-products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327090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heme/theme1.xml><?xml version="1.0" encoding="utf-8"?>
<a:theme xmlns:a="http://schemas.openxmlformats.org/drawingml/2006/main" name="T-Systems_MASTER_4-3_EN_20160108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wrap="square" lIns="108000" tIns="108000" rIns="108000" bIns="108000" rtlCol="0" anchor="ctr" anchorCtr="0">
        <a:spAutoFit/>
      </a:bodyPr>
      <a:lstStyle>
        <a:defPPr algn="ctr" defTabSz="457293" fontAlgn="base">
          <a:lnSpc>
            <a:spcPct val="90000"/>
          </a:lnSpc>
          <a:buClr>
            <a:srgbClr val="E20074"/>
          </a:buClr>
          <a:buSzPct val="75000"/>
          <a:defRPr sz="1800" dirty="0" smtClean="0">
            <a:latin typeface="Tele-GroteskNor" pitchFamily="2" charset="0"/>
            <a:cs typeface="Arial Unicode MS" panose="020B0604020202020204" pitchFamily="34" charset="-128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T-Systems_MASTER_4-3_EN_20150916" id="{DFEFAFB4-ABC7-4B25-965E-2C14A01E366B}" vid="{D2B6305F-D7EB-42C0-B52E-42296371498F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10977</Words>
  <Application>Microsoft Office PowerPoint</Application>
  <PresentationFormat>On-screen Show (4:3)</PresentationFormat>
  <Paragraphs>2176</Paragraphs>
  <Slides>156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70" baseType="lpstr">
      <vt:lpstr>Arial</vt:lpstr>
      <vt:lpstr>Tele-GroteskNor</vt:lpstr>
      <vt:lpstr>Tele-GroteskFet</vt:lpstr>
      <vt:lpstr>TeleGrotesk Headline Ultra</vt:lpstr>
      <vt:lpstr>Courier New</vt:lpstr>
      <vt:lpstr>Arial Narrow</vt:lpstr>
      <vt:lpstr>Tele-GroteskUlt</vt:lpstr>
      <vt:lpstr>Tele-GroteskNCNor</vt:lpstr>
      <vt:lpstr>Wingdings 2</vt:lpstr>
      <vt:lpstr>Wingdings</vt:lpstr>
      <vt:lpstr>TeleGrotesk Headline</vt:lpstr>
      <vt:lpstr>Arial Unicode MS</vt:lpstr>
      <vt:lpstr>T-Systems_MASTER_4-3_EN_20160108</vt:lpstr>
      <vt:lpstr>think-cell Folie</vt:lpstr>
      <vt:lpstr>PowerPoint Presentation</vt:lpstr>
      <vt:lpstr>PowerPoint Presentation</vt:lpstr>
      <vt:lpstr>Your skills</vt:lpstr>
      <vt:lpstr>Agenda  </vt:lpstr>
      <vt:lpstr>Overview</vt:lpstr>
      <vt:lpstr>Introduction</vt:lpstr>
      <vt:lpstr>Standard Web App</vt:lpstr>
      <vt:lpstr>Angular Web App</vt:lpstr>
      <vt:lpstr>API-Driven Application</vt:lpstr>
      <vt:lpstr>What is Angular JS?</vt:lpstr>
      <vt:lpstr>Directives</vt:lpstr>
      <vt:lpstr>Getting started</vt:lpstr>
      <vt:lpstr>Modules</vt:lpstr>
      <vt:lpstr>Create module</vt:lpstr>
      <vt:lpstr>Including our module</vt:lpstr>
      <vt:lpstr>Expressions</vt:lpstr>
      <vt:lpstr>Expressions</vt:lpstr>
      <vt:lpstr>Directives</vt:lpstr>
      <vt:lpstr>Directives</vt:lpstr>
      <vt:lpstr>Code example</vt:lpstr>
      <vt:lpstr>Filter</vt:lpstr>
      <vt:lpstr>Filters</vt:lpstr>
      <vt:lpstr>Image data</vt:lpstr>
      <vt:lpstr>Ng-src for images</vt:lpstr>
      <vt:lpstr>Tabs</vt:lpstr>
      <vt:lpstr>Tabs</vt:lpstr>
      <vt:lpstr>Tabs</vt:lpstr>
      <vt:lpstr>Tabs</vt:lpstr>
      <vt:lpstr>2-way data binding</vt:lpstr>
      <vt:lpstr>Tab content panels</vt:lpstr>
      <vt:lpstr>Trigger tabs</vt:lpstr>
      <vt:lpstr>Trigger tabs</vt:lpstr>
      <vt:lpstr>No initial tab</vt:lpstr>
      <vt:lpstr>Setting initial value</vt:lpstr>
      <vt:lpstr>initial tab</vt:lpstr>
      <vt:lpstr>Setting active tab</vt:lpstr>
      <vt:lpstr>With active class</vt:lpstr>
      <vt:lpstr>Pull logic to controller</vt:lpstr>
      <vt:lpstr>Pull logic to controller</vt:lpstr>
      <vt:lpstr>Pull logic to controller</vt:lpstr>
      <vt:lpstr>Pull logic to controller</vt:lpstr>
      <vt:lpstr>With logic in controller</vt:lpstr>
      <vt:lpstr>Forms and Models</vt:lpstr>
      <vt:lpstr>Add a Review</vt:lpstr>
      <vt:lpstr>Add a review</vt:lpstr>
      <vt:lpstr>Adding reviews to our products</vt:lpstr>
      <vt:lpstr>Looping over reviews in our tab</vt:lpstr>
      <vt:lpstr>How is it displaying?</vt:lpstr>
      <vt:lpstr>Creating review form</vt:lpstr>
      <vt:lpstr>Implementing live preview</vt:lpstr>
      <vt:lpstr>Ng-model directive</vt:lpstr>
      <vt:lpstr>Live preview in action</vt:lpstr>
      <vt:lpstr>Two More Binding Examples</vt:lpstr>
      <vt:lpstr>Initialize the Review</vt:lpstr>
      <vt:lpstr>Creating the Review Controller</vt:lpstr>
      <vt:lpstr>Using the reviewCtrl.review</vt:lpstr>
      <vt:lpstr>Using ng-submit to make the Form Work</vt:lpstr>
      <vt:lpstr>Need clean form</vt:lpstr>
      <vt:lpstr>Resetting the Form on Submit</vt:lpstr>
      <vt:lpstr>Form with reset</vt:lpstr>
      <vt:lpstr>What about validations?</vt:lpstr>
      <vt:lpstr>Now with validation</vt:lpstr>
      <vt:lpstr>With validations</vt:lpstr>
      <vt:lpstr>Preventing the Submit</vt:lpstr>
      <vt:lpstr>Preventing the Submit</vt:lpstr>
      <vt:lpstr>Doesn’t Submit an Invalid Form</vt:lpstr>
      <vt:lpstr>The Input Classes</vt:lpstr>
      <vt:lpstr>CSS Classes</vt:lpstr>
      <vt:lpstr>Now with red and green borders!</vt:lpstr>
      <vt:lpstr>HTML5-based type validations</vt:lpstr>
      <vt:lpstr>Custom Directives</vt:lpstr>
      <vt:lpstr>Refactoring our code</vt:lpstr>
      <vt:lpstr>Using ng-include for Templates</vt:lpstr>
      <vt:lpstr>With ng-include</vt:lpstr>
      <vt:lpstr>Page loading differently</vt:lpstr>
      <vt:lpstr>Creating our First Custom Directive</vt:lpstr>
      <vt:lpstr>Why Directives?</vt:lpstr>
      <vt:lpstr>Writing Custom Directives</vt:lpstr>
      <vt:lpstr>How to Build Custom Directives</vt:lpstr>
      <vt:lpstr>How to Build Custom Directives</vt:lpstr>
      <vt:lpstr>With custom directive</vt:lpstr>
      <vt:lpstr>Attribute vs Element Directives</vt:lpstr>
      <vt:lpstr>Defining an Attribute Directive</vt:lpstr>
      <vt:lpstr>Directives allow you to write better HTML</vt:lpstr>
      <vt:lpstr>Directive Controllers </vt:lpstr>
      <vt:lpstr>Reviewing our Directive</vt:lpstr>
      <vt:lpstr>What if we need a Controller?</vt:lpstr>
      <vt:lpstr>First, extract the template...</vt:lpstr>
      <vt:lpstr>First, extract the template...</vt:lpstr>
      <vt:lpstr>Now write the Directive ...</vt:lpstr>
      <vt:lpstr>What about the Controller?</vt:lpstr>
      <vt:lpstr>Moving the Controller Inside</vt:lpstr>
      <vt:lpstr>Need to Specify the Alias</vt:lpstr>
      <vt:lpstr>With Directive Controller</vt:lpstr>
      <vt:lpstr>Dependencies</vt:lpstr>
      <vt:lpstr>Need to refactor?</vt:lpstr>
      <vt:lpstr>Extract into a new file ... products.js</vt:lpstr>
      <vt:lpstr>Make a new Module</vt:lpstr>
      <vt:lpstr>Add it to the dependencies</vt:lpstr>
      <vt:lpstr>We’ll also need to include the file</vt:lpstr>
      <vt:lpstr>With two modules</vt:lpstr>
      <vt:lpstr> Services </vt:lpstr>
      <vt:lpstr>Does this feel strange?</vt:lpstr>
      <vt:lpstr>How do we get that data?</vt:lpstr>
      <vt:lpstr>We need a Service!</vt:lpstr>
      <vt:lpstr>Introducing the $http Service!</vt:lpstr>
      <vt:lpstr>How does a Controller use a Service like $http?</vt:lpstr>
      <vt:lpstr>HOW Angular DI works?</vt:lpstr>
      <vt:lpstr>Time for injection!</vt:lpstr>
      <vt:lpstr>Let’s use our Service!</vt:lpstr>
      <vt:lpstr>Our Service will Return Data</vt:lpstr>
      <vt:lpstr>Storing the Data for use in our Page</vt:lpstr>
      <vt:lpstr>Initialize Products to be a Blank Array</vt:lpstr>
      <vt:lpstr>With Service</vt:lpstr>
      <vt:lpstr>Additional $http functionality</vt:lpstr>
      <vt:lpstr> Bonus</vt:lpstr>
      <vt:lpstr>AngularJS  full environment</vt:lpstr>
      <vt:lpstr>AngularJS  full environment</vt:lpstr>
      <vt:lpstr>AngularJS  full environment</vt:lpstr>
      <vt:lpstr>Package.json</vt:lpstr>
      <vt:lpstr>Node.js</vt:lpstr>
      <vt:lpstr>NPM</vt:lpstr>
      <vt:lpstr>NPM and Package.json</vt:lpstr>
      <vt:lpstr>NPM and Package.json</vt:lpstr>
      <vt:lpstr>NPM and Package.json</vt:lpstr>
      <vt:lpstr>NPM and Package.json</vt:lpstr>
      <vt:lpstr>NPM and Package.json</vt:lpstr>
      <vt:lpstr>NPM and Package.json</vt:lpstr>
      <vt:lpstr>Bower</vt:lpstr>
      <vt:lpstr>Bower</vt:lpstr>
      <vt:lpstr>Bower and Bower.json</vt:lpstr>
      <vt:lpstr>Run Application</vt:lpstr>
      <vt:lpstr>Testing</vt:lpstr>
      <vt:lpstr>Jasmine</vt:lpstr>
      <vt:lpstr>Karma</vt:lpstr>
      <vt:lpstr>Karma</vt:lpstr>
      <vt:lpstr>End-to-End Tests</vt:lpstr>
      <vt:lpstr>Protractor</vt:lpstr>
      <vt:lpstr>Run End-to-End Tests</vt:lpstr>
      <vt:lpstr>JSHINT</vt:lpstr>
      <vt:lpstr>JSHINT</vt:lpstr>
      <vt:lpstr>Travis CI</vt:lpstr>
      <vt:lpstr>HTML5 Boilerplate </vt:lpstr>
      <vt:lpstr>AngularJS  Security</vt:lpstr>
      <vt:lpstr>Best practices</vt:lpstr>
      <vt:lpstr>Preventing cross-site scripting (XSS) </vt:lpstr>
      <vt:lpstr>Angular’s cross-site scripting</vt:lpstr>
      <vt:lpstr>Angular’s cross-site scripting</vt:lpstr>
      <vt:lpstr>Server-side XSS protection </vt:lpstr>
      <vt:lpstr>Strict Contextual Escaping </vt:lpstr>
      <vt:lpstr>HTTP-level vulnerabilities</vt:lpstr>
      <vt:lpstr>Cross-site request forgery(CSRF or XSRF) </vt:lpstr>
      <vt:lpstr>Cross-site request forgery(CSRF or XSRF) </vt:lpstr>
      <vt:lpstr>Cross-site request forgery(CSRF or XSRF) </vt:lpstr>
      <vt:lpstr>Cross-site script inclusion (XSSI)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2016-02-17T21:54:32Z</dcterms:created>
  <dcterms:modified xsi:type="dcterms:W3CDTF">2016-12-19T13:08:40Z</dcterms:modified>
</cp:coreProperties>
</file>